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3"/>
  </p:notesMasterIdLst>
  <p:sldIdLst>
    <p:sldId id="256" r:id="rId2"/>
    <p:sldId id="257" r:id="rId3"/>
    <p:sldId id="314" r:id="rId4"/>
    <p:sldId id="258" r:id="rId5"/>
    <p:sldId id="261" r:id="rId6"/>
    <p:sldId id="307" r:id="rId7"/>
    <p:sldId id="308" r:id="rId8"/>
    <p:sldId id="309" r:id="rId9"/>
    <p:sldId id="310" r:id="rId10"/>
    <p:sldId id="311" r:id="rId11"/>
    <p:sldId id="312" r:id="rId12"/>
    <p:sldId id="316" r:id="rId13"/>
    <p:sldId id="317" r:id="rId14"/>
    <p:sldId id="319" r:id="rId15"/>
    <p:sldId id="320" r:id="rId16"/>
    <p:sldId id="321" r:id="rId17"/>
    <p:sldId id="322" r:id="rId18"/>
    <p:sldId id="323" r:id="rId19"/>
    <p:sldId id="324" r:id="rId20"/>
    <p:sldId id="325" r:id="rId21"/>
    <p:sldId id="326" r:id="rId22"/>
    <p:sldId id="328" r:id="rId23"/>
    <p:sldId id="329" r:id="rId24"/>
    <p:sldId id="330" r:id="rId25"/>
    <p:sldId id="331" r:id="rId26"/>
    <p:sldId id="313" r:id="rId27"/>
    <p:sldId id="315" r:id="rId28"/>
    <p:sldId id="332" r:id="rId29"/>
    <p:sldId id="333" r:id="rId30"/>
    <p:sldId id="334" r:id="rId31"/>
    <p:sldId id="335" r:id="rId32"/>
    <p:sldId id="336" r:id="rId33"/>
    <p:sldId id="337" r:id="rId34"/>
    <p:sldId id="342" r:id="rId35"/>
    <p:sldId id="343" r:id="rId36"/>
    <p:sldId id="344" r:id="rId37"/>
    <p:sldId id="346" r:id="rId38"/>
    <p:sldId id="345" r:id="rId39"/>
    <p:sldId id="338" r:id="rId40"/>
    <p:sldId id="339" r:id="rId41"/>
    <p:sldId id="340" r:id="rId42"/>
    <p:sldId id="341" r:id="rId43"/>
    <p:sldId id="349" r:id="rId44"/>
    <p:sldId id="350" r:id="rId45"/>
    <p:sldId id="351" r:id="rId46"/>
    <p:sldId id="353" r:id="rId47"/>
    <p:sldId id="263" r:id="rId48"/>
    <p:sldId id="262" r:id="rId49"/>
    <p:sldId id="264" r:id="rId50"/>
    <p:sldId id="265" r:id="rId51"/>
    <p:sldId id="266" r:id="rId52"/>
    <p:sldId id="267" r:id="rId53"/>
    <p:sldId id="354" r:id="rId54"/>
    <p:sldId id="269" r:id="rId55"/>
    <p:sldId id="270" r:id="rId56"/>
    <p:sldId id="271" r:id="rId57"/>
    <p:sldId id="356" r:id="rId58"/>
    <p:sldId id="272" r:id="rId59"/>
    <p:sldId id="274" r:id="rId60"/>
    <p:sldId id="275" r:id="rId61"/>
    <p:sldId id="276" r:id="rId62"/>
    <p:sldId id="284" r:id="rId63"/>
    <p:sldId id="285" r:id="rId64"/>
    <p:sldId id="286" r:id="rId65"/>
    <p:sldId id="287" r:id="rId66"/>
    <p:sldId id="288" r:id="rId67"/>
    <p:sldId id="290" r:id="rId68"/>
    <p:sldId id="291" r:id="rId69"/>
    <p:sldId id="292" r:id="rId70"/>
    <p:sldId id="289" r:id="rId71"/>
    <p:sldId id="277" r:id="rId72"/>
    <p:sldId id="278" r:id="rId73"/>
    <p:sldId id="279" r:id="rId74"/>
    <p:sldId id="280" r:id="rId75"/>
    <p:sldId id="281" r:id="rId76"/>
    <p:sldId id="282" r:id="rId77"/>
    <p:sldId id="283" r:id="rId78"/>
    <p:sldId id="293" r:id="rId79"/>
    <p:sldId id="294" r:id="rId80"/>
    <p:sldId id="295" r:id="rId81"/>
    <p:sldId id="296" r:id="rId82"/>
    <p:sldId id="297" r:id="rId83"/>
    <p:sldId id="298" r:id="rId84"/>
    <p:sldId id="299" r:id="rId85"/>
    <p:sldId id="300" r:id="rId86"/>
    <p:sldId id="301" r:id="rId87"/>
    <p:sldId id="302" r:id="rId88"/>
    <p:sldId id="303" r:id="rId89"/>
    <p:sldId id="304" r:id="rId90"/>
    <p:sldId id="305" r:id="rId91"/>
    <p:sldId id="306"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545" autoAdjust="0"/>
  </p:normalViewPr>
  <p:slideViewPr>
    <p:cSldViewPr snapToGrid="0">
      <p:cViewPr varScale="1">
        <p:scale>
          <a:sx n="55" d="100"/>
          <a:sy n="55" d="100"/>
        </p:scale>
        <p:origin x="131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DB6107-AEE6-45D1-BB9E-092984577191}" type="datetimeFigureOut">
              <a:rPr lang="en-US" smtClean="0"/>
              <a:t>2021-02-13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C217EA-0EB0-449A-8CF2-1371BDD04CFC}" type="slidenum">
              <a:rPr lang="en-US" smtClean="0"/>
              <a:t>‹#›</a:t>
            </a:fld>
            <a:endParaRPr lang="en-US"/>
          </a:p>
        </p:txBody>
      </p:sp>
    </p:spTree>
    <p:extLst>
      <p:ext uri="{BB962C8B-B14F-4D97-AF65-F5344CB8AC3E}">
        <p14:creationId xmlns:p14="http://schemas.microsoft.com/office/powerpoint/2010/main" val="1838404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bit.ly/quaesita_vocab"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bit.ly/quaesita_savvy" TargetMode="External"/><Relationship Id="rId4" Type="http://schemas.openxmlformats.org/officeDocument/2006/relationships/hyperlink" Target="http://bit.ly/quaesita_popwrong"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towardsdatascience.com/histograms-and-density-plots-in-python-f6bda88f5ac0"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energystar.gov/buildings/facility-owners-and-managers/existing-buildings/use-portfolio-manager/understand-metrics/what-energy"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en.wikipedia.org/wiki/Multicollinearity"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www.quora.com/Why-is-multicollinearity-bad-in-laymans-terms-In-feature-selection-for-a-regression-model-intended-for-use-in-prediction-why-is-it-a-bad-thing-to-have-multicollinearity-or-highly-correlated-independent-variables"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stats.stackexchange.com/questions/305906/feature-scaling-in-svm-does-it-depend-on-the-kernel" TargetMode="External"/><Relationship Id="rId2" Type="http://schemas.openxmlformats.org/officeDocument/2006/relationships/slide" Target="../slides/slide87.xml"/><Relationship Id="rId1" Type="http://schemas.openxmlformats.org/officeDocument/2006/relationships/notesMaster" Target="../notesMasters/notesMaster1.xml"/><Relationship Id="rId5" Type="http://schemas.openxmlformats.org/officeDocument/2006/relationships/hyperlink" Target="https://machinelearningmastery.com/normalize-standardize-machine-learning-data-weka/" TargetMode="External"/><Relationship Id="rId4" Type="http://schemas.openxmlformats.org/officeDocument/2006/relationships/hyperlink" Target="https://stats.stackexchange.com/questions/121886/when-should-i-apply-feature-scaling-for-my-data"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machinelearningmastery.com/bagging-and-random-forest-ensemble-algorithms-for-machine-learning/" TargetMode="External"/><Relationship Id="rId2" Type="http://schemas.openxmlformats.org/officeDocument/2006/relationships/slide" Target="../slides/slide91.xml"/><Relationship Id="rId1" Type="http://schemas.openxmlformats.org/officeDocument/2006/relationships/notesMaster" Target="../notesMasters/notesMaster1.xml"/><Relationship Id="rId5" Type="http://schemas.openxmlformats.org/officeDocument/2006/relationships/hyperlink" Target="http://xgboost.readthedocs.io/en/latest/model.html" TargetMode="External"/><Relationship Id="rId4" Type="http://schemas.openxmlformats.org/officeDocument/2006/relationships/hyperlink" Target="https://machinelearningmastery.com/gentle-introduction-gradient-boosting-algorithm-machine-learnin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bit.ly/mfml_regress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data types are available</a:t>
            </a:r>
            <a:r>
              <a:rPr lang="en-US" baseline="0" dirty="0" smtClean="0"/>
              <a:t> in python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a:t>
            </a:fld>
            <a:endParaRPr lang="en-US"/>
          </a:p>
        </p:txBody>
      </p:sp>
    </p:spTree>
    <p:extLst>
      <p:ext uri="{BB962C8B-B14F-4D97-AF65-F5344CB8AC3E}">
        <p14:creationId xmlns:p14="http://schemas.microsoft.com/office/powerpoint/2010/main" val="425610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 can choose any. </a:t>
            </a:r>
          </a:p>
          <a:p>
            <a:endParaRPr lang="en-US" dirty="0" smtClean="0"/>
          </a:p>
          <a:p>
            <a:r>
              <a:rPr lang="en-US" dirty="0" smtClean="0"/>
              <a:t>In fact</a:t>
            </a:r>
            <a:r>
              <a:rPr lang="en-US" baseline="0" dirty="0" smtClean="0"/>
              <a:t> it is an MBA question that has to deal with decision maker not with numbers </a:t>
            </a:r>
          </a:p>
          <a:p>
            <a:r>
              <a:rPr lang="en-US" baseline="0" dirty="0" smtClean="0"/>
              <a:t>It is a decision taken while relaxing on a coach  </a:t>
            </a:r>
          </a:p>
          <a:p>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16</a:t>
            </a:fld>
            <a:endParaRPr lang="en-US"/>
          </a:p>
        </p:txBody>
      </p:sp>
    </p:spTree>
    <p:extLst>
      <p:ext uri="{BB962C8B-B14F-4D97-AF65-F5344CB8AC3E}">
        <p14:creationId xmlns:p14="http://schemas.microsoft.com/office/powerpoint/2010/main" val="3453496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u choose NO as the default action or null hypothesis </a:t>
            </a:r>
          </a:p>
          <a:p>
            <a:endParaRPr lang="en-US" baseline="0" dirty="0" smtClean="0"/>
          </a:p>
          <a:p>
            <a:r>
              <a:rPr lang="en-US" baseline="0" dirty="0" smtClean="0"/>
              <a:t>Then u won’t choose yes except if data makes pressing no feels ridiculous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17</a:t>
            </a:fld>
            <a:endParaRPr lang="en-US"/>
          </a:p>
        </p:txBody>
      </p:sp>
    </p:spTree>
    <p:extLst>
      <p:ext uri="{BB962C8B-B14F-4D97-AF65-F5344CB8AC3E}">
        <p14:creationId xmlns:p14="http://schemas.microsoft.com/office/powerpoint/2010/main" val="2266872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no aliens on planet </a:t>
            </a:r>
          </a:p>
          <a:p>
            <a:endParaRPr lang="en-US" dirty="0" smtClean="0"/>
          </a:p>
          <a:p>
            <a:r>
              <a:rPr lang="en-US" dirty="0" smtClean="0"/>
              <a:t>Is it fair</a:t>
            </a:r>
            <a:r>
              <a:rPr lang="en-US" baseline="0" dirty="0" smtClean="0"/>
              <a:t> ?</a:t>
            </a:r>
          </a:p>
          <a:p>
            <a:endParaRPr lang="en-US" baseline="0" dirty="0" smtClean="0"/>
          </a:p>
          <a:p>
            <a:r>
              <a:rPr lang="en-US" baseline="0" dirty="0" smtClean="0"/>
              <a:t>U could have missed an alien that u didn’t see</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19</a:t>
            </a:fld>
            <a:endParaRPr lang="en-US"/>
          </a:p>
        </p:txBody>
      </p:sp>
    </p:spTree>
    <p:extLst>
      <p:ext uri="{BB962C8B-B14F-4D97-AF65-F5344CB8AC3E}">
        <p14:creationId xmlns:p14="http://schemas.microsoft.com/office/powerpoint/2010/main" val="2173563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Analytics can very easily find interesting results as we simply examine the sample only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22</a:t>
            </a:fld>
            <a:endParaRPr lang="en-US"/>
          </a:p>
        </p:txBody>
      </p:sp>
    </p:spTree>
    <p:extLst>
      <p:ext uri="{BB962C8B-B14F-4D97-AF65-F5344CB8AC3E}">
        <p14:creationId xmlns:p14="http://schemas.microsoft.com/office/powerpoint/2010/main" val="1000546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Medical oncology doctors </a:t>
            </a:r>
          </a:p>
          <a:p>
            <a:r>
              <a:rPr lang="en-US" dirty="0" smtClean="0"/>
              <a:t>Search</a:t>
            </a:r>
            <a:r>
              <a:rPr lang="en-US" baseline="0" dirty="0" smtClean="0"/>
              <a:t> for a significant p value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23</a:t>
            </a:fld>
            <a:endParaRPr lang="en-US"/>
          </a:p>
        </p:txBody>
      </p:sp>
    </p:spTree>
    <p:extLst>
      <p:ext uri="{BB962C8B-B14F-4D97-AF65-F5344CB8AC3E}">
        <p14:creationId xmlns:p14="http://schemas.microsoft.com/office/powerpoint/2010/main" val="395098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golden rule for</a:t>
            </a:r>
            <a:r>
              <a:rPr lang="en-US" baseline="0" dirty="0" smtClean="0"/>
              <a:t> analytics. </a:t>
            </a:r>
          </a:p>
          <a:p>
            <a:endParaRPr lang="en-US" baseline="0" dirty="0" smtClean="0"/>
          </a:p>
          <a:p>
            <a:r>
              <a:rPr lang="en-US" baseline="0" dirty="0" smtClean="0"/>
              <a:t>Stick to the data and don’t go beyond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25</a:t>
            </a:fld>
            <a:endParaRPr lang="en-US"/>
          </a:p>
        </p:txBody>
      </p:sp>
    </p:spTree>
    <p:extLst>
      <p:ext uri="{BB962C8B-B14F-4D97-AF65-F5344CB8AC3E}">
        <p14:creationId xmlns:p14="http://schemas.microsoft.com/office/powerpoint/2010/main" val="3856540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Prof</a:t>
            </a:r>
            <a:r>
              <a:rPr lang="en-US" baseline="0" dirty="0" smtClean="0"/>
              <a:t> tom </a:t>
            </a:r>
          </a:p>
          <a:p>
            <a:endParaRPr lang="en-US" baseline="0" dirty="0" smtClean="0"/>
          </a:p>
          <a:p>
            <a:r>
              <a:rPr lang="en-US" baseline="0" dirty="0" smtClean="0"/>
              <a:t>The estimate is not the important thing </a:t>
            </a:r>
          </a:p>
          <a:p>
            <a:r>
              <a:rPr lang="en-US" dirty="0" smtClean="0"/>
              <a:t>How confident are u with the estimate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26</a:t>
            </a:fld>
            <a:endParaRPr lang="en-US"/>
          </a:p>
        </p:txBody>
      </p:sp>
    </p:spTree>
    <p:extLst>
      <p:ext uri="{BB962C8B-B14F-4D97-AF65-F5344CB8AC3E}">
        <p14:creationId xmlns:p14="http://schemas.microsoft.com/office/powerpoint/2010/main" val="1312038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Making decisions based on facts (</a:t>
            </a:r>
            <a:r>
              <a:rPr lang="en-US" sz="1200" b="1" i="1" kern="1200" dirty="0" smtClean="0">
                <a:solidFill>
                  <a:schemeClr val="tx1"/>
                </a:solidFill>
                <a:effectLst/>
                <a:latin typeface="+mn-lt"/>
                <a:ea typeface="+mn-ea"/>
                <a:cs typeface="+mn-cs"/>
              </a:rPr>
              <a:t>parameters</a:t>
            </a:r>
            <a:r>
              <a:rPr lang="en-US" sz="1200" b="0" i="0" kern="1200" dirty="0" smtClean="0">
                <a:solidFill>
                  <a:schemeClr val="tx1"/>
                </a:solidFill>
                <a:effectLst/>
                <a:latin typeface="+mn-lt"/>
                <a:ea typeface="+mn-ea"/>
                <a:cs typeface="+mn-cs"/>
              </a:rPr>
              <a:t>) is hard enough as it is, but -curses!- sometimes we don’t even have the facts we need. Instead, what we know (our </a:t>
            </a:r>
            <a:r>
              <a:rPr lang="en-US" sz="1200" b="1" i="1" u="sng" kern="1200" dirty="0" smtClean="0">
                <a:solidFill>
                  <a:schemeClr val="tx1"/>
                </a:solidFill>
                <a:effectLst/>
                <a:latin typeface="+mn-lt"/>
                <a:ea typeface="+mn-ea"/>
                <a:cs typeface="+mn-cs"/>
                <a:hlinkClick r:id="rId3"/>
              </a:rPr>
              <a:t>sample</a:t>
            </a:r>
            <a:r>
              <a:rPr lang="en-US" sz="1200" b="0" i="0" kern="1200" dirty="0" smtClean="0">
                <a:solidFill>
                  <a:schemeClr val="tx1"/>
                </a:solidFill>
                <a:effectLst/>
                <a:latin typeface="+mn-lt"/>
                <a:ea typeface="+mn-ea"/>
                <a:cs typeface="+mn-cs"/>
              </a:rPr>
              <a:t>) is different from what we wish we knew (our </a:t>
            </a:r>
            <a:r>
              <a:rPr lang="en-US" sz="1200" b="1" i="1" u="sng" kern="1200" dirty="0" smtClean="0">
                <a:solidFill>
                  <a:schemeClr val="tx1"/>
                </a:solidFill>
                <a:effectLst/>
                <a:latin typeface="+mn-lt"/>
                <a:ea typeface="+mn-ea"/>
                <a:cs typeface="+mn-cs"/>
                <a:hlinkClick r:id="rId4"/>
              </a:rPr>
              <a:t>population</a:t>
            </a:r>
            <a:r>
              <a:rPr lang="en-US" sz="1200" b="0" i="0" kern="1200" dirty="0" smtClean="0">
                <a:solidFill>
                  <a:schemeClr val="tx1"/>
                </a:solidFill>
                <a:effectLst/>
                <a:latin typeface="+mn-lt"/>
                <a:ea typeface="+mn-ea"/>
                <a:cs typeface="+mn-cs"/>
              </a:rPr>
              <a:t>). That’s what it means to have </a:t>
            </a:r>
            <a:r>
              <a:rPr lang="en-US" sz="1200" b="1" i="1" u="sng" kern="1200" dirty="0" smtClean="0">
                <a:solidFill>
                  <a:schemeClr val="tx1"/>
                </a:solidFill>
                <a:effectLst/>
                <a:latin typeface="+mn-lt"/>
                <a:ea typeface="+mn-ea"/>
                <a:cs typeface="+mn-cs"/>
                <a:hlinkClick r:id="rId5"/>
              </a:rPr>
              <a:t>uncertainty</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27</a:t>
            </a:fld>
            <a:endParaRPr lang="en-US"/>
          </a:p>
        </p:txBody>
      </p:sp>
    </p:spTree>
    <p:extLst>
      <p:ext uri="{BB962C8B-B14F-4D97-AF65-F5344CB8AC3E}">
        <p14:creationId xmlns:p14="http://schemas.microsoft.com/office/powerpoint/2010/main" val="3410606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Supposing it’s an alien</a:t>
            </a:r>
            <a:r>
              <a:rPr lang="en-US" baseline="0" dirty="0" smtClean="0"/>
              <a:t> not anything else</a:t>
            </a:r>
            <a:endParaRPr lang="en-US" dirty="0" smtClean="0"/>
          </a:p>
          <a:p>
            <a:r>
              <a:rPr lang="en-US" dirty="0" smtClean="0"/>
              <a:t>Found an</a:t>
            </a:r>
            <a:r>
              <a:rPr lang="en-US" baseline="0" dirty="0" smtClean="0"/>
              <a:t> alien</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28</a:t>
            </a:fld>
            <a:endParaRPr lang="en-US"/>
          </a:p>
        </p:txBody>
      </p:sp>
    </p:spTree>
    <p:extLst>
      <p:ext uri="{BB962C8B-B14F-4D97-AF65-F5344CB8AC3E}">
        <p14:creationId xmlns:p14="http://schemas.microsoft.com/office/powerpoint/2010/main" val="3205816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29</a:t>
            </a:fld>
            <a:endParaRPr lang="en-US"/>
          </a:p>
        </p:txBody>
      </p:sp>
    </p:spTree>
    <p:extLst>
      <p:ext uri="{BB962C8B-B14F-4D97-AF65-F5344CB8AC3E}">
        <p14:creationId xmlns:p14="http://schemas.microsoft.com/office/powerpoint/2010/main" val="3704491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Model </a:t>
            </a:r>
            <a:r>
              <a:rPr lang="en-US" dirty="0" err="1" smtClean="0"/>
              <a:t>interperation</a:t>
            </a:r>
            <a:r>
              <a:rPr lang="en-US" dirty="0" smtClean="0"/>
              <a:t> adjusted R squared (not mentioned in </a:t>
            </a:r>
            <a:r>
              <a:rPr lang="en-US" dirty="0" err="1" smtClean="0"/>
              <a:t>udacity</a:t>
            </a:r>
            <a:r>
              <a:rPr lang="en-US" dirty="0" smtClean="0"/>
              <a:t>) </a:t>
            </a:r>
          </a:p>
          <a:p>
            <a:r>
              <a:rPr lang="en-US" dirty="0" err="1" smtClean="0"/>
              <a:t>Statquesy</a:t>
            </a:r>
            <a:r>
              <a:rPr lang="en-US" dirty="0" smtClean="0"/>
              <a:t> videos on statistics </a:t>
            </a:r>
          </a:p>
          <a:p>
            <a:r>
              <a:rPr lang="en-US" dirty="0" smtClean="0"/>
              <a:t>Medium articles from </a:t>
            </a:r>
            <a:r>
              <a:rPr lang="en-US" dirty="0" err="1" smtClean="0"/>
              <a:t>jesse</a:t>
            </a:r>
            <a:r>
              <a:rPr lang="en-US" dirty="0" smtClean="0"/>
              <a:t> </a:t>
            </a:r>
          </a:p>
          <a:p>
            <a:r>
              <a:rPr lang="en-US" dirty="0" smtClean="0"/>
              <a:t>Showcase a project that u have worked on</a:t>
            </a:r>
          </a:p>
          <a:p>
            <a:r>
              <a:rPr lang="en-US" dirty="0" smtClean="0"/>
              <a:t>Correlation and why p value is silly </a:t>
            </a:r>
          </a:p>
          <a:p>
            <a:r>
              <a:rPr lang="en-US" dirty="0" err="1" smtClean="0"/>
              <a:t>Datacamp</a:t>
            </a:r>
            <a:r>
              <a:rPr lang="en-US" dirty="0" smtClean="0"/>
              <a:t> regression in python </a:t>
            </a:r>
          </a:p>
          <a:p>
            <a:r>
              <a:rPr lang="en-US" dirty="0" smtClean="0"/>
              <a:t>Extensive</a:t>
            </a:r>
            <a:r>
              <a:rPr lang="en-US" baseline="0" dirty="0" smtClean="0"/>
              <a:t> pandas exercise     also tips and tricks for pandas </a:t>
            </a:r>
            <a:endParaRPr lang="en-US" dirty="0" smtClean="0"/>
          </a:p>
          <a:p>
            <a:r>
              <a:rPr lang="en-US" dirty="0" smtClean="0"/>
              <a:t>Python for data analysis book </a:t>
            </a:r>
          </a:p>
          <a:p>
            <a:r>
              <a:rPr lang="en-US" dirty="0" smtClean="0"/>
              <a:t>Introduction to statistical learning in R  chapter 3  </a:t>
            </a:r>
          </a:p>
          <a:p>
            <a:pPr marL="0" indent="0">
              <a:buNone/>
            </a:pPr>
            <a:r>
              <a:rPr lang="en-US" dirty="0" smtClean="0"/>
              <a:t>AWESOME LINKS </a:t>
            </a:r>
          </a:p>
          <a:p>
            <a:pPr marL="0" indent="0">
              <a:buNone/>
            </a:pPr>
            <a:r>
              <a:rPr lang="en-US" dirty="0" smtClean="0"/>
              <a:t>PYTHON ONE LINERS</a:t>
            </a:r>
          </a:p>
          <a:p>
            <a:pPr marL="0" indent="0">
              <a:buNone/>
            </a:pPr>
            <a:r>
              <a:rPr lang="en-US" dirty="0" smtClean="0"/>
              <a:t>Show </a:t>
            </a:r>
            <a:r>
              <a:rPr lang="en-US" dirty="0" err="1" smtClean="0"/>
              <a:t>youtube</a:t>
            </a:r>
            <a:r>
              <a:rPr lang="en-US" dirty="0" smtClean="0"/>
              <a:t> video m </a:t>
            </a:r>
            <a:r>
              <a:rPr lang="en-US" dirty="0" err="1" smtClean="0"/>
              <a:t>kmal</a:t>
            </a:r>
            <a:r>
              <a:rPr lang="en-US" dirty="0" smtClean="0"/>
              <a:t>  </a:t>
            </a:r>
          </a:p>
          <a:p>
            <a:r>
              <a:rPr lang="en-US" dirty="0" smtClean="0"/>
              <a:t>Consider talking about interactions </a:t>
            </a:r>
          </a:p>
          <a:p>
            <a:r>
              <a:rPr lang="en-US" dirty="0" smtClean="0"/>
              <a:t>Andrew NG regression </a:t>
            </a:r>
          </a:p>
          <a:p>
            <a:r>
              <a:rPr lang="en-US" dirty="0" err="1" smtClean="0"/>
              <a:t>Hypthesis</a:t>
            </a:r>
            <a:r>
              <a:rPr lang="en-US" baseline="0" dirty="0" smtClean="0"/>
              <a:t> testing tom </a:t>
            </a:r>
          </a:p>
          <a:p>
            <a:r>
              <a:rPr lang="en-US" baseline="0" dirty="0" smtClean="0"/>
              <a:t>Get libraries that can do </a:t>
            </a:r>
            <a:r>
              <a:rPr lang="en-US" baseline="0" dirty="0" err="1" smtClean="0"/>
              <a:t>logisitic</a:t>
            </a:r>
            <a:r>
              <a:rPr lang="en-US" baseline="0" dirty="0" smtClean="0"/>
              <a:t> regression and present tables easily using python as well as  R </a:t>
            </a:r>
          </a:p>
          <a:p>
            <a:r>
              <a:rPr lang="en-US" baseline="0" dirty="0" smtClean="0"/>
              <a:t>U can mention validation set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a:t>
            </a:fld>
            <a:endParaRPr lang="en-US"/>
          </a:p>
        </p:txBody>
      </p:sp>
    </p:spTree>
    <p:extLst>
      <p:ext uri="{BB962C8B-B14F-4D97-AF65-F5344CB8AC3E}">
        <p14:creationId xmlns:p14="http://schemas.microsoft.com/office/powerpoint/2010/main" val="38698816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Tragedy for learning nothing </a:t>
            </a:r>
          </a:p>
          <a:p>
            <a:endParaRPr lang="en-US" dirty="0" smtClean="0"/>
          </a:p>
          <a:p>
            <a:r>
              <a:rPr lang="en-US" dirty="0" smtClean="0"/>
              <a:t>We were not here to learn. We were here to take actions.</a:t>
            </a:r>
            <a:r>
              <a:rPr lang="en-US" baseline="0" dirty="0" smtClean="0"/>
              <a:t> </a:t>
            </a:r>
          </a:p>
          <a:p>
            <a:endParaRPr lang="en-US" baseline="0" dirty="0" smtClean="0"/>
          </a:p>
          <a:p>
            <a:r>
              <a:rPr lang="en-US" baseline="0" dirty="0" smtClean="0"/>
              <a:t>We have taken a sensible action based on data. We choose the wisely selected default action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31</a:t>
            </a:fld>
            <a:endParaRPr lang="en-US"/>
          </a:p>
        </p:txBody>
      </p:sp>
    </p:spTree>
    <p:extLst>
      <p:ext uri="{BB962C8B-B14F-4D97-AF65-F5344CB8AC3E}">
        <p14:creationId xmlns:p14="http://schemas.microsoft.com/office/powerpoint/2010/main" val="2207487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the stats from the beginning ? </a:t>
            </a:r>
          </a:p>
          <a:p>
            <a:endParaRPr lang="en-US" dirty="0" smtClean="0"/>
          </a:p>
          <a:p>
            <a:r>
              <a:rPr lang="en-US" dirty="0" smtClean="0"/>
              <a:t>We could have laid down</a:t>
            </a:r>
            <a:r>
              <a:rPr lang="en-US" baseline="0" dirty="0" smtClean="0"/>
              <a:t> and choose the </a:t>
            </a:r>
            <a:r>
              <a:rPr lang="en-US" baseline="0" dirty="0" err="1" smtClean="0"/>
              <a:t>dafault</a:t>
            </a:r>
            <a:r>
              <a:rPr lang="en-US" baseline="0" dirty="0" smtClean="0"/>
              <a:t> button </a:t>
            </a:r>
          </a:p>
          <a:p>
            <a:endParaRPr lang="en-US" dirty="0" smtClean="0"/>
          </a:p>
          <a:p>
            <a:r>
              <a:rPr lang="en-US" dirty="0" smtClean="0"/>
              <a:t>Because u</a:t>
            </a:r>
            <a:r>
              <a:rPr lang="en-US" baseline="0" dirty="0" smtClean="0"/>
              <a:t> have actually worked hard, in a fairly manner, attempting to change </a:t>
            </a:r>
            <a:r>
              <a:rPr lang="en-US" baseline="0" dirty="0" err="1" smtClean="0"/>
              <a:t>ur</a:t>
            </a:r>
            <a:r>
              <a:rPr lang="en-US" baseline="0" dirty="0" smtClean="0"/>
              <a:t> mind if u get enough data. </a:t>
            </a:r>
          </a:p>
          <a:p>
            <a:endParaRPr lang="en-US" baseline="0" dirty="0" smtClean="0"/>
          </a:p>
          <a:p>
            <a:r>
              <a:rPr lang="en-US" baseline="0" dirty="0" smtClean="0"/>
              <a:t>Thus when u choose the default action now, u choose it </a:t>
            </a:r>
            <a:r>
              <a:rPr lang="en-US" baseline="0" dirty="0" err="1" smtClean="0"/>
              <a:t>wenta</a:t>
            </a:r>
            <a:r>
              <a:rPr lang="en-US" baseline="0" dirty="0" smtClean="0"/>
              <a:t> </a:t>
            </a:r>
            <a:r>
              <a:rPr lang="en-US" baseline="0" dirty="0" err="1" smtClean="0"/>
              <a:t>dameerak</a:t>
            </a:r>
            <a:r>
              <a:rPr lang="en-US" baseline="0" dirty="0" smtClean="0"/>
              <a:t> merta7 </a:t>
            </a:r>
          </a:p>
          <a:p>
            <a:endParaRPr lang="en-US" baseline="0" dirty="0" smtClean="0"/>
          </a:p>
          <a:p>
            <a:r>
              <a:rPr lang="en-US" baseline="0" dirty="0" smtClean="0"/>
              <a:t>Ma3 </a:t>
            </a:r>
            <a:r>
              <a:rPr lang="en-US" baseline="0" dirty="0" err="1" smtClean="0"/>
              <a:t>enak</a:t>
            </a:r>
            <a:r>
              <a:rPr lang="en-US" baseline="0" dirty="0" smtClean="0"/>
              <a:t> 3aref </a:t>
            </a:r>
            <a:r>
              <a:rPr lang="en-US" baseline="0" dirty="0" err="1" smtClean="0"/>
              <a:t>en</a:t>
            </a:r>
            <a:r>
              <a:rPr lang="en-US" baseline="0" dirty="0" smtClean="0"/>
              <a:t> </a:t>
            </a:r>
            <a:r>
              <a:rPr lang="en-US" baseline="0" dirty="0" err="1" smtClean="0"/>
              <a:t>mmken</a:t>
            </a:r>
            <a:r>
              <a:rPr lang="en-US" baseline="0" dirty="0" smtClean="0"/>
              <a:t> </a:t>
            </a:r>
            <a:r>
              <a:rPr lang="en-US" baseline="0" dirty="0" err="1" smtClean="0"/>
              <a:t>yekoon</a:t>
            </a:r>
            <a:r>
              <a:rPr lang="en-US" baseline="0" dirty="0" smtClean="0"/>
              <a:t> </a:t>
            </a:r>
            <a:r>
              <a:rPr lang="en-US" baseline="0" dirty="0" err="1" smtClean="0"/>
              <a:t>kararak</a:t>
            </a:r>
            <a:r>
              <a:rPr lang="en-US" baseline="0" dirty="0" smtClean="0"/>
              <a:t> </a:t>
            </a:r>
            <a:r>
              <a:rPr lang="en-US" baseline="0" dirty="0" err="1" smtClean="0"/>
              <a:t>ghalat</a:t>
            </a:r>
            <a:r>
              <a:rPr lang="en-US" baseline="0" dirty="0" smtClean="0"/>
              <a:t> (uncertainty) </a:t>
            </a:r>
            <a:r>
              <a:rPr lang="en-US" baseline="0" dirty="0" err="1" smtClean="0"/>
              <a:t>bs</a:t>
            </a:r>
            <a:r>
              <a:rPr lang="en-US" baseline="0" dirty="0" smtClean="0"/>
              <a:t> this is the best u can do </a:t>
            </a:r>
          </a:p>
          <a:p>
            <a:r>
              <a:rPr lang="en-US" baseline="0" dirty="0" smtClean="0"/>
              <a:t>And that’s why it is always good to increase sample size </a:t>
            </a:r>
          </a:p>
          <a:p>
            <a:r>
              <a:rPr lang="en-US" baseline="0" dirty="0" smtClean="0"/>
              <a:t>To </a:t>
            </a:r>
            <a:r>
              <a:rPr lang="en-US" baseline="0" dirty="0" err="1" smtClean="0"/>
              <a:t>recude</a:t>
            </a:r>
            <a:r>
              <a:rPr lang="en-US" baseline="0" dirty="0" smtClean="0"/>
              <a:t> type 1 and type 2 errors </a:t>
            </a:r>
          </a:p>
          <a:p>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32</a:t>
            </a:fld>
            <a:endParaRPr lang="en-US"/>
          </a:p>
        </p:txBody>
      </p:sp>
    </p:spTree>
    <p:extLst>
      <p:ext uri="{BB962C8B-B14F-4D97-AF65-F5344CB8AC3E}">
        <p14:creationId xmlns:p14="http://schemas.microsoft.com/office/powerpoint/2010/main" val="3132597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lower</a:t>
            </a:r>
            <a:r>
              <a:rPr lang="en-US" baseline="0" dirty="0" smtClean="0"/>
              <a:t> the p value </a:t>
            </a:r>
          </a:p>
          <a:p>
            <a:r>
              <a:rPr lang="en-US" baseline="0" dirty="0" smtClean="0"/>
              <a:t>The more yelling at me </a:t>
            </a:r>
          </a:p>
          <a:p>
            <a:r>
              <a:rPr lang="en-US" baseline="0" dirty="0" smtClean="0"/>
              <a:t>Leave the default action </a:t>
            </a:r>
          </a:p>
          <a:p>
            <a:endParaRPr lang="en-US" baseline="0" dirty="0" smtClean="0"/>
          </a:p>
          <a:p>
            <a:r>
              <a:rPr lang="en-US" baseline="0" dirty="0" smtClean="0"/>
              <a:t>How to measure yelling?</a:t>
            </a:r>
          </a:p>
          <a:p>
            <a:r>
              <a:rPr lang="en-US" baseline="0" dirty="0" smtClean="0"/>
              <a:t>Compare to a preset significance level </a:t>
            </a:r>
          </a:p>
          <a:p>
            <a:endParaRPr lang="en-US" baseline="0" dirty="0" smtClean="0"/>
          </a:p>
          <a:p>
            <a:r>
              <a:rPr lang="en-US" baseline="0" dirty="0" smtClean="0"/>
              <a:t>This level determines how much risk u tolerate to take </a:t>
            </a:r>
          </a:p>
          <a:p>
            <a:endParaRPr lang="en-US" baseline="0" dirty="0" smtClean="0"/>
          </a:p>
          <a:p>
            <a:pPr rtl="0"/>
            <a:r>
              <a:rPr lang="en-US" baseline="0" dirty="0" smtClean="0"/>
              <a:t>If u set it to zero </a:t>
            </a:r>
          </a:p>
          <a:p>
            <a:pPr rtl="0"/>
            <a:r>
              <a:rPr lang="en-US" baseline="0" dirty="0" smtClean="0"/>
              <a:t>U refuse to leave the default action </a:t>
            </a:r>
          </a:p>
          <a:p>
            <a:pPr rtl="0"/>
            <a:r>
              <a:rPr lang="en-US" baseline="0" dirty="0" smtClean="0"/>
              <a:t>Don’t do statistics </a:t>
            </a:r>
          </a:p>
          <a:p>
            <a:pPr rtl="0"/>
            <a:endParaRPr lang="en-US" baseline="0" dirty="0" smtClean="0"/>
          </a:p>
          <a:p>
            <a:pPr rtl="0"/>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34</a:t>
            </a:fld>
            <a:endParaRPr lang="en-US"/>
          </a:p>
        </p:txBody>
      </p:sp>
    </p:spTree>
    <p:extLst>
      <p:ext uri="{BB962C8B-B14F-4D97-AF65-F5344CB8AC3E}">
        <p14:creationId xmlns:p14="http://schemas.microsoft.com/office/powerpoint/2010/main" val="422632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hours were not enough</a:t>
            </a:r>
          </a:p>
          <a:p>
            <a:endParaRPr lang="en-US" dirty="0" smtClean="0"/>
          </a:p>
          <a:p>
            <a:r>
              <a:rPr lang="en-US" dirty="0" smtClean="0"/>
              <a:t>What</a:t>
            </a:r>
            <a:r>
              <a:rPr lang="en-US" baseline="0" dirty="0" smtClean="0"/>
              <a:t> about 30 sec </a:t>
            </a:r>
          </a:p>
          <a:p>
            <a:endParaRPr lang="en-US" baseline="0" dirty="0" smtClean="0"/>
          </a:p>
          <a:p>
            <a:r>
              <a:rPr lang="en-US" baseline="0" dirty="0" smtClean="0"/>
              <a:t>Easy to stick to default action, but results would be misleading </a:t>
            </a:r>
          </a:p>
          <a:p>
            <a:r>
              <a:rPr lang="en-US" baseline="0" dirty="0" smtClean="0"/>
              <a:t>U didn’t do </a:t>
            </a:r>
            <a:r>
              <a:rPr lang="en-US" baseline="0" dirty="0" err="1" smtClean="0"/>
              <a:t>ur</a:t>
            </a:r>
            <a:r>
              <a:rPr lang="en-US" baseline="0" dirty="0" smtClean="0"/>
              <a:t> </a:t>
            </a:r>
            <a:r>
              <a:rPr lang="en-US" baseline="0" dirty="0" err="1" smtClean="0"/>
              <a:t>hw</a:t>
            </a:r>
            <a:r>
              <a:rPr lang="en-US" baseline="0" dirty="0" smtClean="0"/>
              <a:t> </a:t>
            </a:r>
          </a:p>
          <a:p>
            <a:endParaRPr lang="en-US" baseline="0" dirty="0" smtClean="0"/>
          </a:p>
          <a:p>
            <a:r>
              <a:rPr lang="en-US" baseline="0" dirty="0" smtClean="0"/>
              <a:t>The more u have the more opportunity u have given </a:t>
            </a:r>
            <a:r>
              <a:rPr lang="en-US" baseline="0" dirty="0" err="1" smtClean="0"/>
              <a:t>urself</a:t>
            </a:r>
            <a:r>
              <a:rPr lang="en-US" baseline="0" dirty="0" smtClean="0"/>
              <a:t> to change </a:t>
            </a:r>
            <a:r>
              <a:rPr lang="en-US" baseline="0" dirty="0" err="1" smtClean="0"/>
              <a:t>ur</a:t>
            </a:r>
            <a:r>
              <a:rPr lang="en-US" baseline="0" dirty="0" smtClean="0"/>
              <a:t> mind if that’s the right thing to do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36</a:t>
            </a:fld>
            <a:endParaRPr lang="en-US"/>
          </a:p>
        </p:txBody>
      </p:sp>
    </p:spTree>
    <p:extLst>
      <p:ext uri="{BB962C8B-B14F-4D97-AF65-F5344CB8AC3E}">
        <p14:creationId xmlns:p14="http://schemas.microsoft.com/office/powerpoint/2010/main" val="2111225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not spend 1000000 hours</a:t>
            </a:r>
          </a:p>
          <a:p>
            <a:endParaRPr lang="en-US" dirty="0" smtClean="0"/>
          </a:p>
          <a:p>
            <a:r>
              <a:rPr lang="en-US" dirty="0" smtClean="0"/>
              <a:t>Balance</a:t>
            </a:r>
            <a:r>
              <a:rPr lang="en-US" baseline="0" dirty="0" smtClean="0"/>
              <a:t> between money and effort and time and benefit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37</a:t>
            </a:fld>
            <a:endParaRPr lang="en-US"/>
          </a:p>
        </p:txBody>
      </p:sp>
    </p:spTree>
    <p:extLst>
      <p:ext uri="{BB962C8B-B14F-4D97-AF65-F5344CB8AC3E}">
        <p14:creationId xmlns:p14="http://schemas.microsoft.com/office/powerpoint/2010/main" val="2897423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can each discipline influence outside</a:t>
            </a:r>
            <a:r>
              <a:rPr lang="en-US" baseline="0" dirty="0" smtClean="0"/>
              <a:t> world?</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39</a:t>
            </a:fld>
            <a:endParaRPr lang="en-US"/>
          </a:p>
        </p:txBody>
      </p:sp>
    </p:spTree>
    <p:extLst>
      <p:ext uri="{BB962C8B-B14F-4D97-AF65-F5344CB8AC3E}">
        <p14:creationId xmlns:p14="http://schemas.microsoft.com/office/powerpoint/2010/main" val="1627023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Ur fingers are hovering</a:t>
            </a:r>
            <a:r>
              <a:rPr lang="en-US" baseline="0" dirty="0" smtClean="0"/>
              <a:t> over the launch button for an </a:t>
            </a:r>
            <a:r>
              <a:rPr lang="en-US" baseline="0" dirty="0" err="1" smtClean="0"/>
              <a:t>ai</a:t>
            </a:r>
            <a:r>
              <a:rPr lang="en-US" baseline="0" dirty="0" smtClean="0"/>
              <a:t> system and u need to check if it works before launching, then call a statistician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42</a:t>
            </a:fld>
            <a:endParaRPr lang="en-US"/>
          </a:p>
        </p:txBody>
      </p:sp>
    </p:spTree>
    <p:extLst>
      <p:ext uri="{BB962C8B-B14F-4D97-AF65-F5344CB8AC3E}">
        <p14:creationId xmlns:p14="http://schemas.microsoft.com/office/powerpoint/2010/main" val="160064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Supervised</a:t>
            </a:r>
          </a:p>
          <a:p>
            <a:r>
              <a:rPr lang="en-US" dirty="0" smtClean="0"/>
              <a:t>Regression</a:t>
            </a:r>
          </a:p>
          <a:p>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49</a:t>
            </a:fld>
            <a:endParaRPr lang="en-US"/>
          </a:p>
        </p:txBody>
      </p:sp>
    </p:spTree>
    <p:extLst>
      <p:ext uri="{BB962C8B-B14F-4D97-AF65-F5344CB8AC3E}">
        <p14:creationId xmlns:p14="http://schemas.microsoft.com/office/powerpoint/2010/main" val="2841685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data analysis process</a:t>
            </a:r>
            <a:r>
              <a:rPr lang="en-US" baseline="0" dirty="0" smtClean="0"/>
              <a:t> we can do we 1</a:t>
            </a:r>
            <a:r>
              <a:rPr lang="en-US" baseline="30000" dirty="0" smtClean="0"/>
              <a:t>st</a:t>
            </a:r>
            <a:r>
              <a:rPr lang="en-US" baseline="0" dirty="0" smtClean="0"/>
              <a:t> two </a:t>
            </a:r>
          </a:p>
          <a:p>
            <a:endParaRPr lang="en-US" baseline="0" dirty="0" smtClean="0"/>
          </a:p>
          <a:p>
            <a:r>
              <a:rPr lang="en-US" baseline="0" dirty="0" smtClean="0"/>
              <a:t>We can not generalize </a:t>
            </a:r>
          </a:p>
          <a:p>
            <a:endParaRPr lang="en-US" baseline="0" dirty="0" smtClean="0"/>
          </a:p>
          <a:p>
            <a:r>
              <a:rPr lang="en-US" baseline="0" dirty="0" smtClean="0"/>
              <a:t>Consider No one and many article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50</a:t>
            </a:fld>
            <a:endParaRPr lang="en-US"/>
          </a:p>
        </p:txBody>
      </p:sp>
    </p:spTree>
    <p:extLst>
      <p:ext uri="{BB962C8B-B14F-4D97-AF65-F5344CB8AC3E}">
        <p14:creationId xmlns:p14="http://schemas.microsoft.com/office/powerpoint/2010/main" val="806771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Analytics only</a:t>
            </a:r>
            <a:r>
              <a:rPr lang="en-US" baseline="0" dirty="0" smtClean="0"/>
              <a:t> then its exhausted </a:t>
            </a:r>
          </a:p>
          <a:p>
            <a:r>
              <a:rPr lang="en-US" baseline="0" dirty="0" smtClean="0"/>
              <a:t>Statistics … then u have to have a hypothesis to test and a default action     null hypothesis </a:t>
            </a:r>
          </a:p>
          <a:p>
            <a:endParaRPr lang="en-US" baseline="0" dirty="0" smtClean="0"/>
          </a:p>
          <a:p>
            <a:r>
              <a:rPr lang="en-US" baseline="0" dirty="0" smtClean="0"/>
              <a:t>Machine learning    divide train and test set </a:t>
            </a:r>
          </a:p>
          <a:p>
            <a:endParaRPr lang="en-US" baseline="0" dirty="0" smtClean="0"/>
          </a:p>
          <a:p>
            <a:r>
              <a:rPr lang="en-US" baseline="0" dirty="0" smtClean="0"/>
              <a:t>Also validation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53</a:t>
            </a:fld>
            <a:endParaRPr lang="en-US"/>
          </a:p>
        </p:txBody>
      </p:sp>
    </p:spTree>
    <p:extLst>
      <p:ext uri="{BB962C8B-B14F-4D97-AF65-F5344CB8AC3E}">
        <p14:creationId xmlns:p14="http://schemas.microsoft.com/office/powerpoint/2010/main" val="4227413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a:t>
            </a:r>
            <a:r>
              <a:rPr lang="en-US" baseline="0" dirty="0" smtClean="0"/>
              <a:t> </a:t>
            </a:r>
          </a:p>
          <a:p>
            <a:r>
              <a:rPr lang="en-US" baseline="0" dirty="0" smtClean="0"/>
              <a:t>Aim</a:t>
            </a:r>
          </a:p>
          <a:p>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5</a:t>
            </a:fld>
            <a:endParaRPr lang="en-US"/>
          </a:p>
        </p:txBody>
      </p:sp>
    </p:spTree>
    <p:extLst>
      <p:ext uri="{BB962C8B-B14F-4D97-AF65-F5344CB8AC3E}">
        <p14:creationId xmlns:p14="http://schemas.microsoft.com/office/powerpoint/2010/main" val="679309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Head : top 5 by default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54</a:t>
            </a:fld>
            <a:endParaRPr lang="en-US"/>
          </a:p>
        </p:txBody>
      </p:sp>
    </p:spTree>
    <p:extLst>
      <p:ext uri="{BB962C8B-B14F-4D97-AF65-F5344CB8AC3E}">
        <p14:creationId xmlns:p14="http://schemas.microsoft.com/office/powerpoint/2010/main" val="3721586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He is on</a:t>
            </a:r>
            <a:r>
              <a:rPr lang="en-US" baseline="0" dirty="0" smtClean="0"/>
              <a:t> an interview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55</a:t>
            </a:fld>
            <a:endParaRPr lang="en-US"/>
          </a:p>
        </p:txBody>
      </p:sp>
    </p:spTree>
    <p:extLst>
      <p:ext uri="{BB962C8B-B14F-4D97-AF65-F5344CB8AC3E}">
        <p14:creationId xmlns:p14="http://schemas.microsoft.com/office/powerpoint/2010/main" val="9566986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much work</a:t>
            </a:r>
            <a:r>
              <a:rPr lang="en-US" baseline="0" dirty="0" smtClean="0"/>
              <a:t> is done in cleaning? </a:t>
            </a:r>
          </a:p>
          <a:p>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57</a:t>
            </a:fld>
            <a:endParaRPr lang="en-US"/>
          </a:p>
        </p:txBody>
      </p:sp>
    </p:spTree>
    <p:extLst>
      <p:ext uri="{BB962C8B-B14F-4D97-AF65-F5344CB8AC3E}">
        <p14:creationId xmlns:p14="http://schemas.microsoft.com/office/powerpoint/2010/main" val="1592186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available means</a:t>
            </a:r>
            <a:r>
              <a:rPr lang="en-US" baseline="0" dirty="0" smtClean="0"/>
              <a:t> the column will be encoded as a string </a:t>
            </a:r>
          </a:p>
          <a:p>
            <a:endParaRPr lang="en-US" baseline="0" dirty="0" smtClean="0"/>
          </a:p>
          <a:p>
            <a:r>
              <a:rPr lang="en-US" sz="1200" b="0" i="0" kern="1200" dirty="0" smtClean="0">
                <a:solidFill>
                  <a:schemeClr val="tx1"/>
                </a:solidFill>
                <a:effectLst/>
                <a:latin typeface="+mn-lt"/>
                <a:ea typeface="+mn-ea"/>
                <a:cs typeface="+mn-cs"/>
              </a:rPr>
              <a:t>Pandas converts a column with any strings into a column of all strings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Watch the</a:t>
            </a:r>
            <a:r>
              <a:rPr lang="en-US" sz="1200" b="0" i="0" kern="1200" baseline="0" dirty="0" smtClean="0">
                <a:solidFill>
                  <a:schemeClr val="tx1"/>
                </a:solidFill>
                <a:effectLst/>
                <a:latin typeface="+mn-lt"/>
                <a:ea typeface="+mn-ea"/>
                <a:cs typeface="+mn-cs"/>
              </a:rPr>
              <a:t> object instead of float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58</a:t>
            </a:fld>
            <a:endParaRPr lang="en-US"/>
          </a:p>
        </p:txBody>
      </p:sp>
    </p:spTree>
    <p:extLst>
      <p:ext uri="{BB962C8B-B14F-4D97-AF65-F5344CB8AC3E}">
        <p14:creationId xmlns:p14="http://schemas.microsoft.com/office/powerpoint/2010/main" val="1555464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so many have a score of 100?</a:t>
            </a:r>
          </a:p>
          <a:p>
            <a:endParaRPr lang="en-US" baseline="0" dirty="0" smtClean="0"/>
          </a:p>
          <a:p>
            <a:r>
              <a:rPr lang="en-US" baseline="0" dirty="0" smtClean="0"/>
              <a:t>Self reported – percentile score for the building </a:t>
            </a:r>
          </a:p>
          <a:p>
            <a:endParaRPr lang="en-US" baseline="0" dirty="0" smtClean="0"/>
          </a:p>
          <a:p>
            <a:r>
              <a:rPr lang="en-US" baseline="0" dirty="0" err="1" smtClean="0"/>
              <a:t>Leeh</a:t>
            </a:r>
            <a:r>
              <a:rPr lang="en-US" baseline="0" dirty="0" smtClean="0"/>
              <a:t> mas7elsh </a:t>
            </a:r>
            <a:r>
              <a:rPr lang="en-US" baseline="0" dirty="0" err="1" smtClean="0"/>
              <a:t>nafsy</a:t>
            </a:r>
            <a:r>
              <a:rPr lang="en-US" baseline="0" dirty="0" smtClean="0"/>
              <a:t> </a:t>
            </a:r>
            <a:r>
              <a:rPr lang="en-US" baseline="0" dirty="0" err="1" smtClean="0"/>
              <a:t>hena</a:t>
            </a:r>
            <a:r>
              <a:rPr lang="en-US" baseline="0" dirty="0" smtClean="0"/>
              <a:t>, w a7awel </a:t>
            </a:r>
            <a:r>
              <a:rPr lang="en-US" baseline="0" dirty="0" err="1" smtClean="0"/>
              <a:t>aktashef</a:t>
            </a:r>
            <a:r>
              <a:rPr lang="en-US" baseline="0" dirty="0" smtClean="0"/>
              <a:t> </a:t>
            </a:r>
            <a:r>
              <a:rPr lang="en-US" baseline="0" dirty="0" err="1" smtClean="0"/>
              <a:t>leh</a:t>
            </a:r>
            <a:r>
              <a:rPr lang="en-US" baseline="0" dirty="0" smtClean="0"/>
              <a:t> reported </a:t>
            </a:r>
            <a:r>
              <a:rPr lang="en-US" baseline="0" dirty="0" err="1" smtClean="0"/>
              <a:t>keda</a:t>
            </a:r>
            <a:r>
              <a:rPr lang="en-US" baseline="0" dirty="0" smtClean="0"/>
              <a:t>?    Off topic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62</a:t>
            </a:fld>
            <a:endParaRPr lang="en-US"/>
          </a:p>
        </p:txBody>
      </p:sp>
    </p:spTree>
    <p:extLst>
      <p:ext uri="{BB962C8B-B14F-4D97-AF65-F5344CB8AC3E}">
        <p14:creationId xmlns:p14="http://schemas.microsoft.com/office/powerpoint/2010/main" val="280951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a:t>
            </a:r>
            <a:r>
              <a:rPr lang="en-US" sz="1200" b="0" i="0" u="sng" kern="1200" dirty="0" smtClean="0">
                <a:solidFill>
                  <a:schemeClr val="tx1"/>
                </a:solidFill>
                <a:effectLst/>
                <a:latin typeface="+mn-lt"/>
                <a:ea typeface="+mn-ea"/>
                <a:cs typeface="+mn-cs"/>
                <a:hlinkClick r:id="rId3"/>
              </a:rPr>
              <a:t>density plot can be thought of as a smoothed histogram</a:t>
            </a:r>
            <a:r>
              <a:rPr lang="en-US" sz="1200" b="0" i="0" kern="1200" dirty="0" smtClean="0">
                <a:solidFill>
                  <a:schemeClr val="tx1"/>
                </a:solidFill>
                <a:effectLst/>
                <a:latin typeface="+mn-lt"/>
                <a:ea typeface="+mn-ea"/>
                <a:cs typeface="+mn-cs"/>
              </a:rPr>
              <a:t> because it shows the distribution of a single variable. We can color a density plot by class to see how a categorical variable changes the distribution.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can see that the building type has a significant impact on the Energy Star Score. Office buildings tend to have a higher score while Hotels have a lower score. This tells us that we should include the building type in our modeling because it does have an impact on the target. As a categorical variable, we will have to one-hot encode the building type.</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64</a:t>
            </a:fld>
            <a:endParaRPr lang="en-US"/>
          </a:p>
        </p:txBody>
      </p:sp>
    </p:spTree>
    <p:extLst>
      <p:ext uri="{BB962C8B-B14F-4D97-AF65-F5344CB8AC3E}">
        <p14:creationId xmlns:p14="http://schemas.microsoft.com/office/powerpoint/2010/main" val="806194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borough does not seem to have as large of an impact on the score as the building type. Nonetheless, we might want to include it in our model because there are slight differences between the boroughs.</a:t>
            </a:r>
          </a:p>
          <a:p>
            <a:r>
              <a:rPr lang="en-US" dirty="0" smtClean="0"/>
              <a:t/>
            </a:r>
            <a:br>
              <a:rPr lang="en-US" dirty="0" smtClean="0"/>
            </a:br>
            <a:r>
              <a:rPr lang="ar-EG" sz="1200" b="0" i="0" kern="1200" dirty="0" smtClean="0">
                <a:solidFill>
                  <a:schemeClr val="tx1"/>
                </a:solidFill>
                <a:effectLst/>
                <a:latin typeface="+mn-lt"/>
                <a:ea typeface="+mn-ea"/>
                <a:cs typeface="+mn-cs"/>
              </a:rPr>
              <a:t>منطقة إدارية</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65</a:t>
            </a:fld>
            <a:endParaRPr lang="en-US"/>
          </a:p>
        </p:txBody>
      </p:sp>
    </p:spTree>
    <p:extLst>
      <p:ext uri="{BB962C8B-B14F-4D97-AF65-F5344CB8AC3E}">
        <p14:creationId xmlns:p14="http://schemas.microsoft.com/office/powerpoint/2010/main" val="3526995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 are several strong negative correlations between the features and the target with the most negative the different categories of EUI (these measures vary slightly in how they are calculated). The </a:t>
            </a:r>
            <a:r>
              <a:rPr lang="en-US" sz="1200" b="0" i="0" u="sng" kern="1200" dirty="0" smtClean="0">
                <a:solidFill>
                  <a:schemeClr val="tx1"/>
                </a:solidFill>
                <a:effectLst/>
                <a:latin typeface="+mn-lt"/>
                <a:ea typeface="+mn-ea"/>
                <a:cs typeface="+mn-cs"/>
                <a:hlinkClick r:id="rId3"/>
              </a:rPr>
              <a:t>EUI — Energy Use Intensity</a:t>
            </a:r>
            <a:r>
              <a:rPr lang="en-US" sz="1200" b="0" i="0" kern="1200" dirty="0" smtClean="0">
                <a:solidFill>
                  <a:schemeClr val="tx1"/>
                </a:solidFill>
                <a:effectLst/>
                <a:latin typeface="+mn-lt"/>
                <a:ea typeface="+mn-ea"/>
                <a:cs typeface="+mn-cs"/>
              </a:rPr>
              <a:t> — is the amount of energy used by a building divided by the square footage of the buildings. It is meant to be a measure of the efficiency of a building with a lower score being better. Intuitively, these correlations make sense: as the EUI increases, the Energy Star Score tends to decrease.</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67</a:t>
            </a:fld>
            <a:endParaRPr lang="en-US"/>
          </a:p>
        </p:txBody>
      </p:sp>
    </p:spTree>
    <p:extLst>
      <p:ext uri="{BB962C8B-B14F-4D97-AF65-F5344CB8AC3E}">
        <p14:creationId xmlns:p14="http://schemas.microsoft.com/office/powerpoint/2010/main" val="53707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As the Site EUI decreases, the Energy Star Score increases, a relationship that holds steady across the building types.</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68</a:t>
            </a:fld>
            <a:endParaRPr lang="en-US"/>
          </a:p>
        </p:txBody>
      </p:sp>
    </p:spTree>
    <p:extLst>
      <p:ext uri="{BB962C8B-B14F-4D97-AF65-F5344CB8AC3E}">
        <p14:creationId xmlns:p14="http://schemas.microsoft.com/office/powerpoint/2010/main" val="22474141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 look in the </a:t>
            </a:r>
            <a:r>
              <a:rPr lang="en-US" dirty="0" smtClean="0"/>
              <a:t>Weather Norm EUI</a:t>
            </a:r>
            <a:r>
              <a:rPr lang="en-US" sz="1200" b="0" i="0" kern="1200" dirty="0" smtClean="0">
                <a:solidFill>
                  <a:schemeClr val="tx1"/>
                </a:solidFill>
                <a:effectLst/>
                <a:latin typeface="+mn-lt"/>
                <a:ea typeface="+mn-ea"/>
                <a:cs typeface="+mn-cs"/>
              </a:rPr>
              <a:t> row and the </a:t>
            </a:r>
            <a:r>
              <a:rPr lang="en-US" dirty="0" smtClean="0"/>
              <a:t>score</a:t>
            </a:r>
            <a:r>
              <a:rPr lang="en-US" sz="1200" b="0" i="0" kern="1200" dirty="0" smtClean="0">
                <a:solidFill>
                  <a:schemeClr val="tx1"/>
                </a:solidFill>
                <a:effectLst/>
                <a:latin typeface="+mn-lt"/>
                <a:ea typeface="+mn-ea"/>
                <a:cs typeface="+mn-cs"/>
              </a:rPr>
              <a:t> column and see a correlation coefficient of -0.67</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69</a:t>
            </a:fld>
            <a:endParaRPr lang="en-US"/>
          </a:p>
        </p:txBody>
      </p:sp>
    </p:spTree>
    <p:extLst>
      <p:ext uri="{BB962C8B-B14F-4D97-AF65-F5344CB8AC3E}">
        <p14:creationId xmlns:p14="http://schemas.microsoft.com/office/powerpoint/2010/main" val="125764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algorithm defines </a:t>
            </a:r>
            <a:r>
              <a:rPr lang="en-US" sz="1200" b="1" i="0" kern="1200" dirty="0" smtClean="0">
                <a:solidFill>
                  <a:schemeClr val="tx1"/>
                </a:solidFill>
                <a:effectLst/>
                <a:latin typeface="+mn-lt"/>
                <a:ea typeface="+mn-ea"/>
                <a:cs typeface="+mn-cs"/>
              </a:rPr>
              <a:t>WHAT</a:t>
            </a:r>
            <a:r>
              <a:rPr lang="en-US" sz="1200" b="0" i="0" kern="1200" dirty="0" smtClean="0">
                <a:solidFill>
                  <a:schemeClr val="tx1"/>
                </a:solidFill>
                <a:effectLst/>
                <a:latin typeface="+mn-lt"/>
                <a:ea typeface="+mn-ea"/>
                <a:cs typeface="+mn-cs"/>
              </a:rPr>
              <a:t> shape will get fitted to the data. The data is used to choose </a:t>
            </a:r>
            <a:r>
              <a:rPr lang="en-US" sz="1200" b="1" i="0" kern="1200" dirty="0" smtClean="0">
                <a:solidFill>
                  <a:schemeClr val="tx1"/>
                </a:solidFill>
                <a:effectLst/>
                <a:latin typeface="+mn-lt"/>
                <a:ea typeface="+mn-ea"/>
                <a:cs typeface="+mn-cs"/>
              </a:rPr>
              <a:t>WHERE</a:t>
            </a:r>
            <a:r>
              <a:rPr lang="en-US" sz="1200" b="0" i="0" kern="1200" dirty="0" smtClean="0">
                <a:solidFill>
                  <a:schemeClr val="tx1"/>
                </a:solidFill>
                <a:effectLst/>
                <a:latin typeface="+mn-lt"/>
                <a:ea typeface="+mn-ea"/>
                <a:cs typeface="+mn-cs"/>
              </a:rPr>
              <a:t> the best place for that fence is. (“The best” is another way of saying that our answer comes by doing optimization: math that’s all about finding extremes… like the extremely most awesomely </a:t>
            </a:r>
            <a:r>
              <a:rPr lang="en-US" sz="1200" b="0" i="0" kern="1200" dirty="0" err="1" smtClean="0">
                <a:solidFill>
                  <a:schemeClr val="tx1"/>
                </a:solidFill>
                <a:effectLst/>
                <a:latin typeface="+mn-lt"/>
                <a:ea typeface="+mn-ea"/>
                <a:cs typeface="+mn-cs"/>
              </a:rPr>
              <a:t>bestest</a:t>
            </a:r>
            <a:r>
              <a:rPr lang="en-US" sz="1200" b="0" i="0" kern="1200" dirty="0" smtClean="0">
                <a:solidFill>
                  <a:schemeClr val="tx1"/>
                </a:solidFill>
                <a:effectLst/>
                <a:latin typeface="+mn-lt"/>
                <a:ea typeface="+mn-ea"/>
                <a:cs typeface="+mn-cs"/>
              </a:rPr>
              <a:t> place to shove a wall.</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7</a:t>
            </a:fld>
            <a:endParaRPr lang="en-US"/>
          </a:p>
        </p:txBody>
      </p:sp>
    </p:spTree>
    <p:extLst>
      <p:ext uri="{BB962C8B-B14F-4D97-AF65-F5344CB8AC3E}">
        <p14:creationId xmlns:p14="http://schemas.microsoft.com/office/powerpoint/2010/main" val="30008430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following code selects the numeric features, takes log transformations of these features, selects the two categorical features, one-hot encodes these features, and joins the two sets together. This seems like a lot of work, but it is relatively straightforward in Pandas!</a:t>
            </a:r>
          </a:p>
          <a:p>
            <a:r>
              <a:rPr lang="en-US" dirty="0" smtClean="0">
                <a:effectLst/>
              </a:rPr>
              <a:t/>
            </a:r>
            <a:br>
              <a:rPr lang="en-US" dirty="0" smtClean="0">
                <a:effectLst/>
              </a:rPr>
            </a:b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78</a:t>
            </a:fld>
            <a:endParaRPr lang="en-US"/>
          </a:p>
        </p:txBody>
      </p:sp>
    </p:spTree>
    <p:extLst>
      <p:ext uri="{BB962C8B-B14F-4D97-AF65-F5344CB8AC3E}">
        <p14:creationId xmlns:p14="http://schemas.microsoft.com/office/powerpoint/2010/main" val="26260806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known as </a:t>
            </a:r>
            <a:r>
              <a:rPr lang="en-US" sz="1200" b="0" i="0" u="sng" kern="1200" dirty="0" smtClean="0">
                <a:solidFill>
                  <a:schemeClr val="tx1"/>
                </a:solidFill>
                <a:effectLst/>
                <a:latin typeface="+mn-lt"/>
                <a:ea typeface="+mn-ea"/>
                <a:cs typeface="+mn-cs"/>
                <a:hlinkClick r:id="rId3"/>
              </a:rPr>
              <a:t>collinear</a:t>
            </a:r>
            <a:r>
              <a:rPr lang="en-US" sz="1200" b="0" i="0" kern="1200" dirty="0" smtClean="0">
                <a:solidFill>
                  <a:schemeClr val="tx1"/>
                </a:solidFill>
                <a:effectLst/>
                <a:latin typeface="+mn-lt"/>
                <a:ea typeface="+mn-ea"/>
                <a:cs typeface="+mn-cs"/>
              </a:rPr>
              <a:t> and removing one of the variables in these pairs of features can often help a </a:t>
            </a:r>
            <a:r>
              <a:rPr lang="en-US" sz="1200" b="0" i="0" u="sng" kern="1200" dirty="0" smtClean="0">
                <a:solidFill>
                  <a:schemeClr val="tx1"/>
                </a:solidFill>
                <a:effectLst/>
                <a:latin typeface="+mn-lt"/>
                <a:ea typeface="+mn-ea"/>
                <a:cs typeface="+mn-cs"/>
                <a:hlinkClick r:id="rId4"/>
              </a:rPr>
              <a:t>machine learning model generalize and be more interpretable</a:t>
            </a:r>
            <a:r>
              <a:rPr lang="en-US" sz="1200" b="0" i="0" kern="1200" dirty="0" smtClean="0">
                <a:solidFill>
                  <a:schemeClr val="tx1"/>
                </a:solidFill>
                <a:effectLst/>
                <a:latin typeface="+mn-lt"/>
                <a:ea typeface="+mn-ea"/>
                <a:cs typeface="+mn-cs"/>
              </a:rPr>
              <a:t>. (I should point out we are talking about correlations of features with other features, not correlations with the target, which help our model!)</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79</a:t>
            </a:fld>
            <a:endParaRPr lang="en-US"/>
          </a:p>
        </p:txBody>
      </p:sp>
    </p:spTree>
    <p:extLst>
      <p:ext uri="{BB962C8B-B14F-4D97-AF65-F5344CB8AC3E}">
        <p14:creationId xmlns:p14="http://schemas.microsoft.com/office/powerpoint/2010/main" val="28522572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regression problems, a reasonable naive baseline is to guess the median value of the target on the training set for all the examples in the test set. This sets a relatively low bar for any model to surpass.</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80</a:t>
            </a:fld>
            <a:endParaRPr lang="en-US"/>
          </a:p>
        </p:txBody>
      </p:sp>
    </p:spTree>
    <p:extLst>
      <p:ext uri="{BB962C8B-B14F-4D97-AF65-F5344CB8AC3E}">
        <p14:creationId xmlns:p14="http://schemas.microsoft.com/office/powerpoint/2010/main" val="19800753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naive estimate is off by about 25 points on the test set. The score ranges from 1–100, so this represents an error of 25%, quite a low bar to surpass!</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84</a:t>
            </a:fld>
            <a:endParaRPr lang="en-US"/>
          </a:p>
        </p:txBody>
      </p:sp>
    </p:spTree>
    <p:extLst>
      <p:ext uri="{BB962C8B-B14F-4D97-AF65-F5344CB8AC3E}">
        <p14:creationId xmlns:p14="http://schemas.microsoft.com/office/powerpoint/2010/main" val="37326921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Methods such as </a:t>
            </a:r>
            <a:r>
              <a:rPr lang="en-US" sz="1200" b="0" i="0" u="sng" kern="1200" dirty="0" smtClean="0">
                <a:solidFill>
                  <a:schemeClr val="tx1"/>
                </a:solidFill>
                <a:effectLst/>
                <a:latin typeface="+mn-lt"/>
                <a:ea typeface="+mn-ea"/>
                <a:cs typeface="+mn-cs"/>
                <a:hlinkClick r:id="rId3"/>
              </a:rPr>
              <a:t>support vector machines</a:t>
            </a:r>
            <a:r>
              <a:rPr lang="en-US" sz="1200" b="0" i="0" kern="1200" dirty="0" smtClean="0">
                <a:solidFill>
                  <a:schemeClr val="tx1"/>
                </a:solidFill>
                <a:effectLst/>
                <a:latin typeface="+mn-lt"/>
                <a:ea typeface="+mn-ea"/>
                <a:cs typeface="+mn-cs"/>
              </a:rPr>
              <a:t> and K-nearest neighbors that take into account distance measures between observations are significantly affected by the range of the features and scaling allows them to learn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While methods such as </a:t>
            </a:r>
            <a:r>
              <a:rPr lang="en-US" sz="1200" b="0" i="0" u="sng" kern="1200" dirty="0" smtClean="0">
                <a:solidFill>
                  <a:schemeClr val="tx1"/>
                </a:solidFill>
                <a:effectLst/>
                <a:latin typeface="+mn-lt"/>
                <a:ea typeface="+mn-ea"/>
                <a:cs typeface="+mn-cs"/>
                <a:hlinkClick r:id="rId4"/>
              </a:rPr>
              <a:t>Linear Regression and Random Forest</a:t>
            </a:r>
            <a:r>
              <a:rPr lang="en-US" sz="1200" b="0" i="0" kern="1200" dirty="0" smtClean="0">
                <a:solidFill>
                  <a:schemeClr val="tx1"/>
                </a:solidFill>
                <a:effectLst/>
                <a:latin typeface="+mn-lt"/>
                <a:ea typeface="+mn-ea"/>
                <a:cs typeface="+mn-cs"/>
              </a:rPr>
              <a:t> do not actually require feature scaling,</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subtracting the minimum value of the feature, and dividing by the maximum minus the minimum (the range). This specific version of scaling is often called </a:t>
            </a:r>
            <a:r>
              <a:rPr lang="en-US" sz="1200" b="0" i="0" u="sng" kern="1200" dirty="0" smtClean="0">
                <a:solidFill>
                  <a:schemeClr val="tx1"/>
                </a:solidFill>
                <a:effectLst/>
                <a:latin typeface="+mn-lt"/>
                <a:ea typeface="+mn-ea"/>
                <a:cs typeface="+mn-cs"/>
                <a:hlinkClick r:id="rId5"/>
              </a:rPr>
              <a:t>normalization and the other main version is known as standardization</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87</a:t>
            </a:fld>
            <a:endParaRPr lang="en-US"/>
          </a:p>
        </p:txBody>
      </p:sp>
    </p:spTree>
    <p:extLst>
      <p:ext uri="{BB962C8B-B14F-4D97-AF65-F5344CB8AC3E}">
        <p14:creationId xmlns:p14="http://schemas.microsoft.com/office/powerpoint/2010/main" val="35085084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 can simply change from one model to the other </a:t>
            </a:r>
          </a:p>
          <a:p>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88</a:t>
            </a:fld>
            <a:endParaRPr lang="en-US"/>
          </a:p>
        </p:txBody>
      </p:sp>
    </p:spTree>
    <p:extLst>
      <p:ext uri="{BB962C8B-B14F-4D97-AF65-F5344CB8AC3E}">
        <p14:creationId xmlns:p14="http://schemas.microsoft.com/office/powerpoint/2010/main" val="28059314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 put these figures in perspective, the naive baseline calculated using the median value of the target was 24.5. Clearly, machine learning is applicable to our problem because of the significant improvement over the baseline!</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89</a:t>
            </a:fld>
            <a:endParaRPr lang="en-US"/>
          </a:p>
        </p:txBody>
      </p:sp>
    </p:spTree>
    <p:extLst>
      <p:ext uri="{BB962C8B-B14F-4D97-AF65-F5344CB8AC3E}">
        <p14:creationId xmlns:p14="http://schemas.microsoft.com/office/powerpoint/2010/main" val="8047997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While a </a:t>
            </a:r>
            <a:r>
              <a:rPr lang="en-US" sz="1200" b="0" i="0" u="sng" kern="1200" dirty="0" smtClean="0">
                <a:solidFill>
                  <a:schemeClr val="tx1"/>
                </a:solidFill>
                <a:effectLst/>
                <a:latin typeface="+mn-lt"/>
                <a:ea typeface="+mn-ea"/>
                <a:cs typeface="+mn-cs"/>
                <a:hlinkClick r:id="rId3"/>
              </a:rPr>
              <a:t>bagging algorithm such as random forest</a:t>
            </a:r>
            <a:r>
              <a:rPr lang="en-US" sz="1200" b="0" i="0" kern="1200" dirty="0" smtClean="0">
                <a:solidFill>
                  <a:schemeClr val="tx1"/>
                </a:solidFill>
                <a:effectLst/>
                <a:latin typeface="+mn-lt"/>
                <a:ea typeface="+mn-ea"/>
                <a:cs typeface="+mn-cs"/>
              </a:rPr>
              <a:t> trains the weak learners in parallel and has them vote to make a prediction, a </a:t>
            </a:r>
            <a:r>
              <a:rPr lang="en-US" sz="1200" b="0" i="0" u="sng" kern="1200" dirty="0" smtClean="0">
                <a:solidFill>
                  <a:schemeClr val="tx1"/>
                </a:solidFill>
                <a:effectLst/>
                <a:latin typeface="+mn-lt"/>
                <a:ea typeface="+mn-ea"/>
                <a:cs typeface="+mn-cs"/>
                <a:hlinkClick r:id="rId4"/>
              </a:rPr>
              <a:t>boosting method</a:t>
            </a:r>
            <a:r>
              <a:rPr lang="en-US" sz="1200" b="0" i="0" kern="1200" dirty="0" smtClean="0">
                <a:solidFill>
                  <a:schemeClr val="tx1"/>
                </a:solidFill>
                <a:effectLst/>
                <a:latin typeface="+mn-lt"/>
                <a:ea typeface="+mn-ea"/>
                <a:cs typeface="+mn-cs"/>
              </a:rPr>
              <a:t> like Gradient Boosting, trains the learners in sequence, with each learner “concentrating” on the mistakes made by the previous ones.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Scikit</a:t>
            </a:r>
            <a:r>
              <a:rPr lang="en-US" sz="1200" b="0" i="0" kern="1200" dirty="0" smtClean="0">
                <a:solidFill>
                  <a:schemeClr val="tx1"/>
                </a:solidFill>
                <a:effectLst/>
                <a:latin typeface="+mn-lt"/>
                <a:ea typeface="+mn-ea"/>
                <a:cs typeface="+mn-cs"/>
              </a:rPr>
              <a:t>-Learn implementation of Gradient Boosting is generally regarded as less efficient than other libraries such as </a:t>
            </a:r>
            <a:r>
              <a:rPr lang="en-US" sz="1200" b="0" i="0" u="sng" kern="1200" dirty="0" err="1" smtClean="0">
                <a:solidFill>
                  <a:schemeClr val="tx1"/>
                </a:solidFill>
                <a:effectLst/>
                <a:latin typeface="+mn-lt"/>
                <a:ea typeface="+mn-ea"/>
                <a:cs typeface="+mn-cs"/>
                <a:hlinkClick r:id="rId5"/>
              </a:rPr>
              <a:t>XGBoost</a:t>
            </a:r>
            <a:r>
              <a:rPr lang="en-US" sz="1200" b="0" i="0" u="sng" kern="1200" dirty="0" smtClean="0">
                <a:solidFill>
                  <a:schemeClr val="tx1"/>
                </a:solidFill>
                <a:effectLst/>
                <a:latin typeface="+mn-lt"/>
                <a:ea typeface="+mn-ea"/>
                <a:cs typeface="+mn-cs"/>
                <a:hlinkClick r:id="rId5"/>
              </a:rPr>
              <a:t> </a:t>
            </a:r>
            <a:r>
              <a:rPr lang="en-US" sz="1200" b="0" i="0" kern="1200" dirty="0" smtClean="0">
                <a:solidFill>
                  <a:schemeClr val="tx1"/>
                </a:solidFill>
                <a:effectLst/>
                <a:latin typeface="+mn-lt"/>
                <a:ea typeface="+mn-ea"/>
                <a:cs typeface="+mn-cs"/>
              </a:rPr>
              <a:t>, but it will work well enough for our small dataset and is quite accurate.</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91</a:t>
            </a:fld>
            <a:endParaRPr lang="en-US"/>
          </a:p>
        </p:txBody>
      </p:sp>
    </p:spTree>
    <p:extLst>
      <p:ext uri="{BB962C8B-B14F-4D97-AF65-F5344CB8AC3E}">
        <p14:creationId xmlns:p14="http://schemas.microsoft.com/office/powerpoint/2010/main" val="1971002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t>
            </a:r>
            <a:r>
              <a:rPr lang="en-US" b="1" dirty="0" smtClean="0">
                <a:effectLst/>
              </a:rPr>
              <a:t>classification</a:t>
            </a:r>
            <a:r>
              <a:rPr lang="en-US" dirty="0" smtClean="0"/>
              <a:t> is about </a:t>
            </a:r>
            <a:r>
              <a:rPr lang="en-US" b="1" dirty="0" smtClean="0">
                <a:effectLst/>
              </a:rPr>
              <a:t>separating</a:t>
            </a:r>
            <a:r>
              <a:rPr lang="en-US" dirty="0" smtClean="0"/>
              <a:t> data into classes, </a:t>
            </a:r>
            <a:r>
              <a:rPr lang="en-US" b="1" dirty="0" smtClean="0">
                <a:effectLst/>
              </a:rPr>
              <a:t>prediction</a:t>
            </a:r>
            <a:r>
              <a:rPr lang="en-US" dirty="0" smtClean="0"/>
              <a:t> is about </a:t>
            </a:r>
            <a:r>
              <a:rPr lang="en-US" b="1" dirty="0" smtClean="0">
                <a:effectLst/>
              </a:rPr>
              <a:t>fitting</a:t>
            </a:r>
            <a:r>
              <a:rPr lang="en-US" dirty="0" smtClean="0"/>
              <a:t> a shape that gets as </a:t>
            </a:r>
            <a:r>
              <a:rPr lang="en-US" b="1" dirty="0" smtClean="0">
                <a:effectLst/>
              </a:rPr>
              <a:t>close</a:t>
            </a:r>
            <a:r>
              <a:rPr lang="en-US" dirty="0" smtClean="0"/>
              <a:t> to the data as possible.</a:t>
            </a:r>
          </a:p>
          <a:p>
            <a:endParaRPr lang="en-US" dirty="0" smtClean="0"/>
          </a:p>
          <a:p>
            <a:r>
              <a:rPr lang="en-US" sz="1200" b="0" i="0" kern="1200" dirty="0" smtClean="0">
                <a:solidFill>
                  <a:schemeClr val="tx1"/>
                </a:solidFill>
                <a:effectLst/>
                <a:latin typeface="+mn-lt"/>
                <a:ea typeface="+mn-ea"/>
                <a:cs typeface="+mn-cs"/>
              </a:rPr>
              <a:t>The object we’re fitting is more of a skeleton that goes </a:t>
            </a:r>
            <a:r>
              <a:rPr lang="en-US" sz="1200" b="0" i="1" kern="1200" dirty="0" smtClean="0">
                <a:solidFill>
                  <a:schemeClr val="tx1"/>
                </a:solidFill>
                <a:effectLst/>
                <a:latin typeface="+mn-lt"/>
                <a:ea typeface="+mn-ea"/>
                <a:cs typeface="+mn-cs"/>
              </a:rPr>
              <a:t>through</a:t>
            </a:r>
            <a:r>
              <a:rPr lang="en-US" sz="1200" b="0" i="0" kern="1200" dirty="0" smtClean="0">
                <a:solidFill>
                  <a:schemeClr val="tx1"/>
                </a:solidFill>
                <a:effectLst/>
                <a:latin typeface="+mn-lt"/>
                <a:ea typeface="+mn-ea"/>
                <a:cs typeface="+mn-cs"/>
              </a:rPr>
              <a:t> one body of data instead of a fence that goes </a:t>
            </a:r>
            <a:r>
              <a:rPr lang="en-US" sz="1200" b="0" i="1" kern="1200" dirty="0" smtClean="0">
                <a:solidFill>
                  <a:schemeClr val="tx1"/>
                </a:solidFill>
                <a:effectLst/>
                <a:latin typeface="+mn-lt"/>
                <a:ea typeface="+mn-ea"/>
                <a:cs typeface="+mn-cs"/>
              </a:rPr>
              <a:t>between</a:t>
            </a:r>
            <a:r>
              <a:rPr lang="en-US" sz="1200" b="0" i="0" kern="1200" dirty="0" smtClean="0">
                <a:solidFill>
                  <a:schemeClr val="tx1"/>
                </a:solidFill>
                <a:effectLst/>
                <a:latin typeface="+mn-lt"/>
                <a:ea typeface="+mn-ea"/>
                <a:cs typeface="+mn-cs"/>
              </a:rPr>
              <a:t> separate bodies of data.</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before, the algorithm gives you the WHAT and the data gives you the WHERE. When new </a:t>
            </a:r>
            <a:r>
              <a:rPr lang="en-US" sz="1200" b="0" i="0" kern="1200" dirty="0" err="1" smtClean="0">
                <a:solidFill>
                  <a:schemeClr val="tx1"/>
                </a:solidFill>
                <a:effectLst/>
                <a:latin typeface="+mn-lt"/>
                <a:ea typeface="+mn-ea"/>
                <a:cs typeface="+mn-cs"/>
              </a:rPr>
              <a:t>datapoints</a:t>
            </a:r>
            <a:r>
              <a:rPr lang="en-US" sz="1200" b="0" i="0" kern="1200" dirty="0" smtClean="0">
                <a:solidFill>
                  <a:schemeClr val="tx1"/>
                </a:solidFill>
                <a:effectLst/>
                <a:latin typeface="+mn-lt"/>
                <a:ea typeface="+mn-ea"/>
                <a:cs typeface="+mn-cs"/>
              </a:rPr>
              <a:t> come in, they’re plugged into the recipe and the predicted value is read off the line. Want to know more about how that works?</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8</a:t>
            </a:fld>
            <a:endParaRPr lang="en-US"/>
          </a:p>
        </p:txBody>
      </p:sp>
    </p:spTree>
    <p:extLst>
      <p:ext uri="{BB962C8B-B14F-4D97-AF65-F5344CB8AC3E}">
        <p14:creationId xmlns:p14="http://schemas.microsoft.com/office/powerpoint/2010/main" val="1817870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It creates confusion, since the term “regression” is still used in ML/AI the way centuries of statisticians have used it: to refer to </a:t>
            </a:r>
            <a:r>
              <a:rPr lang="en-US" sz="1200" b="0" i="0" u="sng" kern="1200" dirty="0" smtClean="0">
                <a:solidFill>
                  <a:schemeClr val="tx1"/>
                </a:solidFill>
                <a:effectLst/>
                <a:latin typeface="+mn-lt"/>
                <a:ea typeface="+mn-ea"/>
                <a:cs typeface="+mn-cs"/>
                <a:hlinkClick r:id="rId3"/>
              </a:rPr>
              <a:t>a class of algorithms</a:t>
            </a:r>
            <a:r>
              <a:rPr lang="en-US" sz="1200" b="0" i="0" kern="1200" dirty="0" smtClean="0">
                <a:solidFill>
                  <a:schemeClr val="tx1"/>
                </a:solidFill>
                <a:effectLst/>
                <a:latin typeface="+mn-lt"/>
                <a:ea typeface="+mn-ea"/>
                <a:cs typeface="+mn-cs"/>
              </a:rPr>
              <a:t> (not tasks). As a result, we get sentences like “our team used </a:t>
            </a:r>
            <a:r>
              <a:rPr lang="en-US" sz="1200" b="0" i="1" kern="1200" dirty="0" smtClean="0">
                <a:solidFill>
                  <a:schemeClr val="tx1"/>
                </a:solidFill>
                <a:effectLst/>
                <a:latin typeface="+mn-lt"/>
                <a:ea typeface="+mn-ea"/>
                <a:cs typeface="+mn-cs"/>
              </a:rPr>
              <a:t>logistic regression</a:t>
            </a:r>
            <a:r>
              <a:rPr lang="en-US" sz="1200" b="0" i="0" kern="1200" dirty="0" smtClean="0">
                <a:solidFill>
                  <a:schemeClr val="tx1"/>
                </a:solidFill>
                <a:effectLst/>
                <a:latin typeface="+mn-lt"/>
                <a:ea typeface="+mn-ea"/>
                <a:cs typeface="+mn-cs"/>
              </a:rPr>
              <a:t> to perform </a:t>
            </a:r>
            <a:r>
              <a:rPr lang="en-US" sz="1200" b="0" i="1" kern="1200" dirty="0" smtClean="0">
                <a:solidFill>
                  <a:schemeClr val="tx1"/>
                </a:solidFill>
                <a:effectLst/>
                <a:latin typeface="+mn-lt"/>
                <a:ea typeface="+mn-ea"/>
                <a:cs typeface="+mn-cs"/>
              </a:rPr>
              <a:t>classification</a:t>
            </a:r>
            <a:r>
              <a:rPr lang="en-US" sz="1200" b="0" i="0" kern="1200" dirty="0" smtClean="0">
                <a:solidFill>
                  <a:schemeClr val="tx1"/>
                </a:solidFill>
                <a:effectLst/>
                <a:latin typeface="+mn-lt"/>
                <a:ea typeface="+mn-ea"/>
                <a:cs typeface="+mn-cs"/>
              </a:rPr>
              <a:t>.” *heads explode*</a:t>
            </a:r>
          </a:p>
          <a:p>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9</a:t>
            </a:fld>
            <a:endParaRPr lang="en-US"/>
          </a:p>
        </p:txBody>
      </p:sp>
    </p:spTree>
    <p:extLst>
      <p:ext uri="{BB962C8B-B14F-4D97-AF65-F5344CB8AC3E}">
        <p14:creationId xmlns:p14="http://schemas.microsoft.com/office/powerpoint/2010/main" val="3029254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12</a:t>
            </a:fld>
            <a:endParaRPr lang="en-US"/>
          </a:p>
        </p:txBody>
      </p:sp>
    </p:spTree>
    <p:extLst>
      <p:ext uri="{BB962C8B-B14F-4D97-AF65-F5344CB8AC3E}">
        <p14:creationId xmlns:p14="http://schemas.microsoft.com/office/powerpoint/2010/main" val="2303388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for aliens on</a:t>
            </a:r>
            <a:r>
              <a:rPr lang="en-US" baseline="0" dirty="0" smtClean="0"/>
              <a:t> a </a:t>
            </a:r>
            <a:r>
              <a:rPr lang="en-US" dirty="0" smtClean="0"/>
              <a:t>planet</a:t>
            </a:r>
            <a:br>
              <a:rPr lang="en-US" dirty="0" smtClean="0"/>
            </a:br>
            <a:r>
              <a:rPr lang="en-US" dirty="0" smtClean="0"/>
              <a:t/>
            </a:r>
            <a:br>
              <a:rPr lang="en-US" dirty="0" smtClean="0"/>
            </a:br>
            <a:r>
              <a:rPr lang="en-US" dirty="0" err="1" smtClean="0"/>
              <a:t>ur</a:t>
            </a:r>
            <a:r>
              <a:rPr lang="en-US" baseline="0" dirty="0" smtClean="0"/>
              <a:t> manager is waiting for a report that has only this. </a:t>
            </a:r>
          </a:p>
          <a:p>
            <a:endParaRPr lang="en-US" baseline="0" dirty="0" smtClean="0"/>
          </a:p>
          <a:p>
            <a:r>
              <a:rPr lang="en-US" baseline="0" dirty="0" smtClean="0"/>
              <a:t>Yes or no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14</a:t>
            </a:fld>
            <a:endParaRPr lang="en-US"/>
          </a:p>
        </p:txBody>
      </p:sp>
    </p:spTree>
    <p:extLst>
      <p:ext uri="{BB962C8B-B14F-4D97-AF65-F5344CB8AC3E}">
        <p14:creationId xmlns:p14="http://schemas.microsoft.com/office/powerpoint/2010/main" val="1706655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Oxygen left </a:t>
            </a:r>
          </a:p>
          <a:p>
            <a:endParaRPr lang="en-US" dirty="0" smtClean="0"/>
          </a:p>
          <a:p>
            <a:r>
              <a:rPr lang="en-US" dirty="0" smtClean="0"/>
              <a:t>U won’t be able to discover the whole planet </a:t>
            </a:r>
          </a:p>
          <a:p>
            <a:endParaRPr lang="en-US" dirty="0" smtClean="0"/>
          </a:p>
          <a:p>
            <a:r>
              <a:rPr lang="en-US" dirty="0" smtClean="0"/>
              <a:t>Uncertainty </a:t>
            </a:r>
          </a:p>
          <a:p>
            <a:endParaRPr lang="en-US" dirty="0" smtClean="0"/>
          </a:p>
          <a:p>
            <a:r>
              <a:rPr lang="en-US" dirty="0" smtClean="0"/>
              <a:t>What</a:t>
            </a:r>
            <a:r>
              <a:rPr lang="en-US" baseline="0" dirty="0" smtClean="0"/>
              <a:t> if I didn’t find info, shall I answer with yes or no?</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15</a:t>
            </a:fld>
            <a:endParaRPr lang="en-US"/>
          </a:p>
        </p:txBody>
      </p:sp>
    </p:spTree>
    <p:extLst>
      <p:ext uri="{BB962C8B-B14F-4D97-AF65-F5344CB8AC3E}">
        <p14:creationId xmlns:p14="http://schemas.microsoft.com/office/powerpoint/2010/main" val="2085493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AB6BB07-B927-4A88-8533-1FD61E03E404}" type="datetimeFigureOut">
              <a:rPr lang="en-US" smtClean="0"/>
              <a:t>2021-02-13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2B727-6210-4046-A0D6-23CBF9C1FB1B}" type="slidenum">
              <a:rPr lang="en-US" smtClean="0"/>
              <a:t>‹#›</a:t>
            </a:fld>
            <a:endParaRPr lang="en-US"/>
          </a:p>
        </p:txBody>
      </p:sp>
    </p:spTree>
    <p:extLst>
      <p:ext uri="{BB962C8B-B14F-4D97-AF65-F5344CB8AC3E}">
        <p14:creationId xmlns:p14="http://schemas.microsoft.com/office/powerpoint/2010/main" val="3669996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AB6BB07-B927-4A88-8533-1FD61E03E404}" type="datetimeFigureOut">
              <a:rPr lang="en-US" smtClean="0"/>
              <a:t>2021-02-13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2B727-6210-4046-A0D6-23CBF9C1FB1B}" type="slidenum">
              <a:rPr lang="en-US" smtClean="0"/>
              <a:t>‹#›</a:t>
            </a:fld>
            <a:endParaRPr lang="en-US"/>
          </a:p>
        </p:txBody>
      </p:sp>
    </p:spTree>
    <p:extLst>
      <p:ext uri="{BB962C8B-B14F-4D97-AF65-F5344CB8AC3E}">
        <p14:creationId xmlns:p14="http://schemas.microsoft.com/office/powerpoint/2010/main" val="1171350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AB6BB07-B927-4A88-8533-1FD61E03E404}" type="datetimeFigureOut">
              <a:rPr lang="en-US" smtClean="0"/>
              <a:t>2021-02-13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2B727-6210-4046-A0D6-23CBF9C1FB1B}" type="slidenum">
              <a:rPr lang="en-US" smtClean="0"/>
              <a:t>‹#›</a:t>
            </a:fld>
            <a:endParaRPr lang="en-US"/>
          </a:p>
        </p:txBody>
      </p:sp>
    </p:spTree>
    <p:extLst>
      <p:ext uri="{BB962C8B-B14F-4D97-AF65-F5344CB8AC3E}">
        <p14:creationId xmlns:p14="http://schemas.microsoft.com/office/powerpoint/2010/main" val="2086225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DAB6BB07-B927-4A88-8533-1FD61E03E404}" type="datetimeFigureOut">
              <a:rPr lang="en-US" smtClean="0"/>
              <a:t>2021-02-13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2B727-6210-4046-A0D6-23CBF9C1FB1B}" type="slidenum">
              <a:rPr lang="en-US" smtClean="0"/>
              <a:t>‹#›</a:t>
            </a:fld>
            <a:endParaRPr lang="en-US"/>
          </a:p>
        </p:txBody>
      </p:sp>
    </p:spTree>
    <p:extLst>
      <p:ext uri="{BB962C8B-B14F-4D97-AF65-F5344CB8AC3E}">
        <p14:creationId xmlns:p14="http://schemas.microsoft.com/office/powerpoint/2010/main" val="39486548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DAB6BB07-B927-4A88-8533-1FD61E03E404}" type="datetimeFigureOut">
              <a:rPr lang="en-US" smtClean="0"/>
              <a:t>2021-02-13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2B727-6210-4046-A0D6-23CBF9C1FB1B}" type="slidenum">
              <a:rPr lang="en-US" smtClean="0"/>
              <a:t>‹#›</a:t>
            </a:fld>
            <a:endParaRPr lang="en-US"/>
          </a:p>
        </p:txBody>
      </p:sp>
    </p:spTree>
    <p:extLst>
      <p:ext uri="{BB962C8B-B14F-4D97-AF65-F5344CB8AC3E}">
        <p14:creationId xmlns:p14="http://schemas.microsoft.com/office/powerpoint/2010/main" val="1129235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AB6BB07-B927-4A88-8533-1FD61E03E404}" type="datetimeFigureOut">
              <a:rPr lang="en-US" smtClean="0"/>
              <a:t>2021-02-13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2B727-6210-4046-A0D6-23CBF9C1FB1B}" type="slidenum">
              <a:rPr lang="en-US" smtClean="0"/>
              <a:t>‹#›</a:t>
            </a:fld>
            <a:endParaRPr lang="en-US"/>
          </a:p>
        </p:txBody>
      </p:sp>
    </p:spTree>
    <p:extLst>
      <p:ext uri="{BB962C8B-B14F-4D97-AF65-F5344CB8AC3E}">
        <p14:creationId xmlns:p14="http://schemas.microsoft.com/office/powerpoint/2010/main" val="1978404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AB6BB07-B927-4A88-8533-1FD61E03E404}" type="datetimeFigureOut">
              <a:rPr lang="en-US" smtClean="0"/>
              <a:t>2021-02-13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2B727-6210-4046-A0D6-23CBF9C1FB1B}" type="slidenum">
              <a:rPr lang="en-US" smtClean="0"/>
              <a:t>‹#›</a:t>
            </a:fld>
            <a:endParaRPr lang="en-US"/>
          </a:p>
        </p:txBody>
      </p:sp>
    </p:spTree>
    <p:extLst>
      <p:ext uri="{BB962C8B-B14F-4D97-AF65-F5344CB8AC3E}">
        <p14:creationId xmlns:p14="http://schemas.microsoft.com/office/powerpoint/2010/main" val="3421581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B6BB07-B927-4A88-8533-1FD61E03E404}" type="datetimeFigureOut">
              <a:rPr lang="en-US" smtClean="0"/>
              <a:t>2021-02-13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2B727-6210-4046-A0D6-23CBF9C1FB1B}" type="slidenum">
              <a:rPr lang="en-US" smtClean="0"/>
              <a:t>‹#›</a:t>
            </a:fld>
            <a:endParaRPr lang="en-US"/>
          </a:p>
        </p:txBody>
      </p:sp>
    </p:spTree>
    <p:extLst>
      <p:ext uri="{BB962C8B-B14F-4D97-AF65-F5344CB8AC3E}">
        <p14:creationId xmlns:p14="http://schemas.microsoft.com/office/powerpoint/2010/main" val="1303221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B6BB07-B927-4A88-8533-1FD61E03E404}" type="datetimeFigureOut">
              <a:rPr lang="en-US" smtClean="0"/>
              <a:t>2021-02-13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2B727-6210-4046-A0D6-23CBF9C1FB1B}" type="slidenum">
              <a:rPr lang="en-US" smtClean="0"/>
              <a:t>‹#›</a:t>
            </a:fld>
            <a:endParaRPr lang="en-US"/>
          </a:p>
        </p:txBody>
      </p:sp>
    </p:spTree>
    <p:extLst>
      <p:ext uri="{BB962C8B-B14F-4D97-AF65-F5344CB8AC3E}">
        <p14:creationId xmlns:p14="http://schemas.microsoft.com/office/powerpoint/2010/main" val="3963272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B6BB07-B927-4A88-8533-1FD61E03E404}" type="datetimeFigureOut">
              <a:rPr lang="en-US" smtClean="0"/>
              <a:t>2021-02-13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2B727-6210-4046-A0D6-23CBF9C1FB1B}" type="slidenum">
              <a:rPr lang="en-US" smtClean="0"/>
              <a:t>‹#›</a:t>
            </a:fld>
            <a:endParaRPr lang="en-US"/>
          </a:p>
        </p:txBody>
      </p:sp>
    </p:spTree>
    <p:extLst>
      <p:ext uri="{BB962C8B-B14F-4D97-AF65-F5344CB8AC3E}">
        <p14:creationId xmlns:p14="http://schemas.microsoft.com/office/powerpoint/2010/main" val="4063320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AB6BB07-B927-4A88-8533-1FD61E03E404}" type="datetimeFigureOut">
              <a:rPr lang="en-US" smtClean="0"/>
              <a:t>2021-02-13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2B727-6210-4046-A0D6-23CBF9C1FB1B}" type="slidenum">
              <a:rPr lang="en-US" smtClean="0"/>
              <a:t>‹#›</a:t>
            </a:fld>
            <a:endParaRPr lang="en-US"/>
          </a:p>
        </p:txBody>
      </p:sp>
    </p:spTree>
    <p:extLst>
      <p:ext uri="{BB962C8B-B14F-4D97-AF65-F5344CB8AC3E}">
        <p14:creationId xmlns:p14="http://schemas.microsoft.com/office/powerpoint/2010/main" val="2635558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AB6BB07-B927-4A88-8533-1FD61E03E404}" type="datetimeFigureOut">
              <a:rPr lang="en-US" smtClean="0"/>
              <a:t>2021-02-13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2B727-6210-4046-A0D6-23CBF9C1FB1B}" type="slidenum">
              <a:rPr lang="en-US" smtClean="0"/>
              <a:t>‹#›</a:t>
            </a:fld>
            <a:endParaRPr lang="en-US"/>
          </a:p>
        </p:txBody>
      </p:sp>
    </p:spTree>
    <p:extLst>
      <p:ext uri="{BB962C8B-B14F-4D97-AF65-F5344CB8AC3E}">
        <p14:creationId xmlns:p14="http://schemas.microsoft.com/office/powerpoint/2010/main" val="1716835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AB6BB07-B927-4A88-8533-1FD61E03E404}" type="datetimeFigureOut">
              <a:rPr lang="en-US" smtClean="0"/>
              <a:t>2021-02-13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E2B727-6210-4046-A0D6-23CBF9C1FB1B}" type="slidenum">
              <a:rPr lang="en-US" smtClean="0"/>
              <a:t>‹#›</a:t>
            </a:fld>
            <a:endParaRPr lang="en-US"/>
          </a:p>
        </p:txBody>
      </p:sp>
    </p:spTree>
    <p:extLst>
      <p:ext uri="{BB962C8B-B14F-4D97-AF65-F5344CB8AC3E}">
        <p14:creationId xmlns:p14="http://schemas.microsoft.com/office/powerpoint/2010/main" val="3810629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AB6BB07-B927-4A88-8533-1FD61E03E404}" type="datetimeFigureOut">
              <a:rPr lang="en-US" smtClean="0"/>
              <a:t>2021-02-13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E2B727-6210-4046-A0D6-23CBF9C1FB1B}" type="slidenum">
              <a:rPr lang="en-US" smtClean="0"/>
              <a:t>‹#›</a:t>
            </a:fld>
            <a:endParaRPr lang="en-US"/>
          </a:p>
        </p:txBody>
      </p:sp>
    </p:spTree>
    <p:extLst>
      <p:ext uri="{BB962C8B-B14F-4D97-AF65-F5344CB8AC3E}">
        <p14:creationId xmlns:p14="http://schemas.microsoft.com/office/powerpoint/2010/main" val="127833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B6BB07-B927-4A88-8533-1FD61E03E404}" type="datetimeFigureOut">
              <a:rPr lang="en-US" smtClean="0"/>
              <a:t>2021-02-13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E2B727-6210-4046-A0D6-23CBF9C1FB1B}" type="slidenum">
              <a:rPr lang="en-US" smtClean="0"/>
              <a:t>‹#›</a:t>
            </a:fld>
            <a:endParaRPr lang="en-US"/>
          </a:p>
        </p:txBody>
      </p:sp>
    </p:spTree>
    <p:extLst>
      <p:ext uri="{BB962C8B-B14F-4D97-AF65-F5344CB8AC3E}">
        <p14:creationId xmlns:p14="http://schemas.microsoft.com/office/powerpoint/2010/main" val="64777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AB6BB07-B927-4A88-8533-1FD61E03E404}" type="datetimeFigureOut">
              <a:rPr lang="en-US" smtClean="0"/>
              <a:t>2021-02-13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2B727-6210-4046-A0D6-23CBF9C1FB1B}" type="slidenum">
              <a:rPr lang="en-US" smtClean="0"/>
              <a:t>‹#›</a:t>
            </a:fld>
            <a:endParaRPr lang="en-US"/>
          </a:p>
        </p:txBody>
      </p:sp>
    </p:spTree>
    <p:extLst>
      <p:ext uri="{BB962C8B-B14F-4D97-AF65-F5344CB8AC3E}">
        <p14:creationId xmlns:p14="http://schemas.microsoft.com/office/powerpoint/2010/main" val="1552035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6399212" y="5883275"/>
            <a:ext cx="914400" cy="365125"/>
          </a:xfrm>
        </p:spPr>
        <p:txBody>
          <a:bodyPr/>
          <a:lstStyle/>
          <a:p>
            <a:fld id="{DAB6BB07-B927-4A88-8533-1FD61E03E404}" type="datetimeFigureOut">
              <a:rPr lang="en-US" smtClean="0"/>
              <a:t>2021-02-13</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DBE2B727-6210-4046-A0D6-23CBF9C1FB1B}" type="slidenum">
              <a:rPr lang="en-US" smtClean="0"/>
              <a:t>‹#›</a:t>
            </a:fld>
            <a:endParaRPr lang="en-US"/>
          </a:p>
        </p:txBody>
      </p:sp>
    </p:spTree>
    <p:extLst>
      <p:ext uri="{BB962C8B-B14F-4D97-AF65-F5344CB8AC3E}">
        <p14:creationId xmlns:p14="http://schemas.microsoft.com/office/powerpoint/2010/main" val="2497610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AB6BB07-B927-4A88-8533-1FD61E03E404}" type="datetimeFigureOut">
              <a:rPr lang="en-US" smtClean="0"/>
              <a:t>2021-02-13</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BE2B727-6210-4046-A0D6-23CBF9C1FB1B}" type="slidenum">
              <a:rPr lang="en-US" smtClean="0"/>
              <a:t>‹#›</a:t>
            </a:fld>
            <a:endParaRPr lang="en-US"/>
          </a:p>
        </p:txBody>
      </p:sp>
    </p:spTree>
    <p:extLst>
      <p:ext uri="{BB962C8B-B14F-4D97-AF65-F5344CB8AC3E}">
        <p14:creationId xmlns:p14="http://schemas.microsoft.com/office/powerpoint/2010/main" val="233014372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2" Type="http://schemas.openxmlformats.org/officeDocument/2006/relationships/hyperlink" Target="https://www.energystar.gov/buildings/facility-owners-and-managers/existing-buildings/use-portfolio-manager/interpret-your-results/what"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3.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5.gi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77.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en.wikipedia.org/wiki/Mean_absolute_error"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www.coursera.org/learn/machine-learning-projects/lecture/wIKkC/single-number-evaluation-metric"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8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en.wikipedia.org/wiki/Gradient_boosting"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5300381" y="1104747"/>
            <a:ext cx="4029637" cy="2210108"/>
          </a:xfrm>
          <a:prstGeom prst="rect">
            <a:avLst/>
          </a:prstGeom>
        </p:spPr>
      </p:pic>
    </p:spTree>
    <p:extLst>
      <p:ext uri="{BB962C8B-B14F-4D97-AF65-F5344CB8AC3E}">
        <p14:creationId xmlns:p14="http://schemas.microsoft.com/office/powerpoint/2010/main" val="560177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761911" y="2838255"/>
            <a:ext cx="8316486" cy="2781688"/>
          </a:xfrm>
          <a:prstGeom prst="rect">
            <a:avLst/>
          </a:prstGeom>
        </p:spPr>
      </p:pic>
    </p:spTree>
    <p:extLst>
      <p:ext uri="{BB962C8B-B14F-4D97-AF65-F5344CB8AC3E}">
        <p14:creationId xmlns:p14="http://schemas.microsoft.com/office/powerpoint/2010/main" val="1066790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vs machine learning</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154255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472107" y="2922646"/>
            <a:ext cx="4324954" cy="447737"/>
          </a:xfrm>
          <a:prstGeom prst="rect">
            <a:avLst/>
          </a:prstGeom>
        </p:spPr>
      </p:pic>
      <p:pic>
        <p:nvPicPr>
          <p:cNvPr id="5" name="Picture 4"/>
          <p:cNvPicPr>
            <a:picLocks noChangeAspect="1"/>
          </p:cNvPicPr>
          <p:nvPr/>
        </p:nvPicPr>
        <p:blipFill>
          <a:blip r:embed="rId4"/>
          <a:stretch>
            <a:fillRect/>
          </a:stretch>
        </p:blipFill>
        <p:spPr>
          <a:xfrm>
            <a:off x="228921" y="5358660"/>
            <a:ext cx="6811326" cy="400106"/>
          </a:xfrm>
          <a:prstGeom prst="rect">
            <a:avLst/>
          </a:prstGeom>
        </p:spPr>
      </p:pic>
      <p:pic>
        <p:nvPicPr>
          <p:cNvPr id="6" name="Picture 5"/>
          <p:cNvPicPr>
            <a:picLocks noChangeAspect="1"/>
          </p:cNvPicPr>
          <p:nvPr/>
        </p:nvPicPr>
        <p:blipFill>
          <a:blip r:embed="rId5"/>
          <a:stretch>
            <a:fillRect/>
          </a:stretch>
        </p:blipFill>
        <p:spPr>
          <a:xfrm>
            <a:off x="7074261" y="1562100"/>
            <a:ext cx="4858428" cy="4734586"/>
          </a:xfrm>
          <a:prstGeom prst="rect">
            <a:avLst/>
          </a:prstGeom>
        </p:spPr>
      </p:pic>
    </p:spTree>
    <p:extLst>
      <p:ext uri="{BB962C8B-B14F-4D97-AF65-F5344CB8AC3E}">
        <p14:creationId xmlns:p14="http://schemas.microsoft.com/office/powerpoint/2010/main" val="1288464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action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552092" y="2841360"/>
            <a:ext cx="3375275" cy="2378432"/>
          </a:xfrm>
          <a:prstGeom prst="rect">
            <a:avLst/>
          </a:prstGeom>
        </p:spPr>
      </p:pic>
    </p:spTree>
    <p:extLst>
      <p:ext uri="{BB962C8B-B14F-4D97-AF65-F5344CB8AC3E}">
        <p14:creationId xmlns:p14="http://schemas.microsoft.com/office/powerpoint/2010/main" val="1889055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912235" y="609600"/>
            <a:ext cx="5925377" cy="3677163"/>
          </a:xfrm>
          <a:prstGeom prst="rect">
            <a:avLst/>
          </a:prstGeom>
        </p:spPr>
      </p:pic>
      <p:pic>
        <p:nvPicPr>
          <p:cNvPr id="5" name="Picture 4"/>
          <p:cNvPicPr>
            <a:picLocks noChangeAspect="1"/>
          </p:cNvPicPr>
          <p:nvPr/>
        </p:nvPicPr>
        <p:blipFill>
          <a:blip r:embed="rId4"/>
          <a:stretch>
            <a:fillRect/>
          </a:stretch>
        </p:blipFill>
        <p:spPr>
          <a:xfrm>
            <a:off x="3131340" y="4439162"/>
            <a:ext cx="5487166" cy="2038635"/>
          </a:xfrm>
          <a:prstGeom prst="rect">
            <a:avLst/>
          </a:prstGeom>
        </p:spPr>
      </p:pic>
    </p:spTree>
    <p:extLst>
      <p:ext uri="{BB962C8B-B14F-4D97-AF65-F5344CB8AC3E}">
        <p14:creationId xmlns:p14="http://schemas.microsoft.com/office/powerpoint/2010/main" val="4007739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7318014" y="2514600"/>
            <a:ext cx="3922827" cy="2273910"/>
          </a:xfrm>
          <a:prstGeom prst="rect">
            <a:avLst/>
          </a:prstGeom>
        </p:spPr>
      </p:pic>
      <p:pic>
        <p:nvPicPr>
          <p:cNvPr id="6" name="Picture 5"/>
          <p:cNvPicPr>
            <a:picLocks noChangeAspect="1"/>
          </p:cNvPicPr>
          <p:nvPr/>
        </p:nvPicPr>
        <p:blipFill>
          <a:blip r:embed="rId4"/>
          <a:stretch>
            <a:fillRect/>
          </a:stretch>
        </p:blipFill>
        <p:spPr>
          <a:xfrm>
            <a:off x="244193" y="5416331"/>
            <a:ext cx="11700437" cy="749737"/>
          </a:xfrm>
          <a:prstGeom prst="rect">
            <a:avLst/>
          </a:prstGeom>
        </p:spPr>
      </p:pic>
    </p:spTree>
    <p:extLst>
      <p:ext uri="{BB962C8B-B14F-4D97-AF65-F5344CB8AC3E}">
        <p14:creationId xmlns:p14="http://schemas.microsoft.com/office/powerpoint/2010/main" val="297579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action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096170" y="2338754"/>
            <a:ext cx="5487166" cy="2038635"/>
          </a:xfrm>
          <a:prstGeom prst="rect">
            <a:avLst/>
          </a:prstGeom>
        </p:spPr>
      </p:pic>
    </p:spTree>
    <p:extLst>
      <p:ext uri="{BB962C8B-B14F-4D97-AF65-F5344CB8AC3E}">
        <p14:creationId xmlns:p14="http://schemas.microsoft.com/office/powerpoint/2010/main" val="456113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 action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220307" y="2262553"/>
            <a:ext cx="2815472" cy="2116205"/>
          </a:xfrm>
          <a:prstGeom prst="rect">
            <a:avLst/>
          </a:prstGeom>
        </p:spPr>
      </p:pic>
      <p:pic>
        <p:nvPicPr>
          <p:cNvPr id="5" name="Picture 4"/>
          <p:cNvPicPr>
            <a:picLocks noChangeAspect="1"/>
          </p:cNvPicPr>
          <p:nvPr/>
        </p:nvPicPr>
        <p:blipFill>
          <a:blip r:embed="rId4"/>
          <a:stretch>
            <a:fillRect/>
          </a:stretch>
        </p:blipFill>
        <p:spPr>
          <a:xfrm>
            <a:off x="1141413" y="4783204"/>
            <a:ext cx="9220631" cy="1728869"/>
          </a:xfrm>
          <a:prstGeom prst="rect">
            <a:avLst/>
          </a:prstGeom>
        </p:spPr>
      </p:pic>
    </p:spTree>
    <p:extLst>
      <p:ext uri="{BB962C8B-B14F-4D97-AF65-F5344CB8AC3E}">
        <p14:creationId xmlns:p14="http://schemas.microsoft.com/office/powerpoint/2010/main" val="1831799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68099" y="2771683"/>
            <a:ext cx="6623826" cy="1677225"/>
          </a:xfrm>
          <a:prstGeom prst="rect">
            <a:avLst/>
          </a:prstGeom>
        </p:spPr>
      </p:pic>
    </p:spTree>
    <p:extLst>
      <p:ext uri="{BB962C8B-B14F-4D97-AF65-F5344CB8AC3E}">
        <p14:creationId xmlns:p14="http://schemas.microsoft.com/office/powerpoint/2010/main" val="2227936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 data</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251567" y="2514600"/>
            <a:ext cx="3337779" cy="2500112"/>
          </a:xfrm>
          <a:prstGeom prst="rect">
            <a:avLst/>
          </a:prstGeom>
        </p:spPr>
      </p:pic>
      <p:pic>
        <p:nvPicPr>
          <p:cNvPr id="6" name="Picture 5"/>
          <p:cNvPicPr>
            <a:picLocks noChangeAspect="1"/>
          </p:cNvPicPr>
          <p:nvPr/>
        </p:nvPicPr>
        <p:blipFill>
          <a:blip r:embed="rId4"/>
          <a:stretch>
            <a:fillRect/>
          </a:stretch>
        </p:blipFill>
        <p:spPr>
          <a:xfrm>
            <a:off x="3251567" y="5557782"/>
            <a:ext cx="3305636" cy="771633"/>
          </a:xfrm>
          <a:prstGeom prst="rect">
            <a:avLst/>
          </a:prstGeom>
        </p:spPr>
      </p:pic>
      <p:pic>
        <p:nvPicPr>
          <p:cNvPr id="8" name="Picture 7"/>
          <p:cNvPicPr>
            <a:picLocks noChangeAspect="1"/>
          </p:cNvPicPr>
          <p:nvPr/>
        </p:nvPicPr>
        <p:blipFill>
          <a:blip r:embed="rId5"/>
          <a:stretch>
            <a:fillRect/>
          </a:stretch>
        </p:blipFill>
        <p:spPr>
          <a:xfrm>
            <a:off x="8699500" y="4867275"/>
            <a:ext cx="2466975" cy="1847850"/>
          </a:xfrm>
          <a:prstGeom prst="rect">
            <a:avLst/>
          </a:prstGeom>
        </p:spPr>
      </p:pic>
    </p:spTree>
    <p:extLst>
      <p:ext uri="{BB962C8B-B14F-4D97-AF65-F5344CB8AC3E}">
        <p14:creationId xmlns:p14="http://schemas.microsoft.com/office/powerpoint/2010/main" val="16010752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do 	</a:t>
            </a:r>
            <a:endParaRPr lang="en-US" dirty="0"/>
          </a:p>
        </p:txBody>
      </p:sp>
      <p:sp>
        <p:nvSpPr>
          <p:cNvPr id="3" name="Content Placeholder 2"/>
          <p:cNvSpPr>
            <a:spLocks noGrp="1"/>
          </p:cNvSpPr>
          <p:nvPr>
            <p:ph idx="1"/>
          </p:nvPr>
        </p:nvSpPr>
        <p:spPr/>
        <p:txBody>
          <a:bodyPr>
            <a:normAutofit/>
          </a:bodyPr>
          <a:lstStyle/>
          <a:p>
            <a:endParaRPr lang="en-US" dirty="0"/>
          </a:p>
        </p:txBody>
      </p:sp>
    </p:spTree>
    <p:extLst>
      <p:ext uri="{BB962C8B-B14F-4D97-AF65-F5344CB8AC3E}">
        <p14:creationId xmlns:p14="http://schemas.microsoft.com/office/powerpoint/2010/main" val="383992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976032" y="3481753"/>
            <a:ext cx="5118380" cy="2866293"/>
          </a:xfrm>
          <a:prstGeom prst="rect">
            <a:avLst/>
          </a:prstGeom>
        </p:spPr>
      </p:pic>
      <p:pic>
        <p:nvPicPr>
          <p:cNvPr id="7" name="Picture 6"/>
          <p:cNvPicPr>
            <a:picLocks noChangeAspect="1"/>
          </p:cNvPicPr>
          <p:nvPr/>
        </p:nvPicPr>
        <p:blipFill>
          <a:blip r:embed="rId3"/>
          <a:stretch>
            <a:fillRect/>
          </a:stretch>
        </p:blipFill>
        <p:spPr>
          <a:xfrm>
            <a:off x="8088924" y="2514600"/>
            <a:ext cx="2770676" cy="3522518"/>
          </a:xfrm>
          <a:prstGeom prst="rect">
            <a:avLst/>
          </a:prstGeom>
        </p:spPr>
      </p:pic>
    </p:spTree>
    <p:extLst>
      <p:ext uri="{BB962C8B-B14F-4D97-AF65-F5344CB8AC3E}">
        <p14:creationId xmlns:p14="http://schemas.microsoft.com/office/powerpoint/2010/main" val="1172746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41413" y="3042269"/>
            <a:ext cx="10382848" cy="2373660"/>
          </a:xfrm>
          <a:prstGeom prst="rect">
            <a:avLst/>
          </a:prstGeom>
        </p:spPr>
      </p:pic>
    </p:spTree>
    <p:extLst>
      <p:ext uri="{BB962C8B-B14F-4D97-AF65-F5344CB8AC3E}">
        <p14:creationId xmlns:p14="http://schemas.microsoft.com/office/powerpoint/2010/main" val="2400519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82857" y="2268415"/>
            <a:ext cx="10382848" cy="2373660"/>
          </a:xfrm>
          <a:prstGeom prst="rect">
            <a:avLst/>
          </a:prstGeom>
        </p:spPr>
      </p:pic>
      <p:pic>
        <p:nvPicPr>
          <p:cNvPr id="5" name="Picture 4"/>
          <p:cNvPicPr>
            <a:picLocks noChangeAspect="1"/>
          </p:cNvPicPr>
          <p:nvPr/>
        </p:nvPicPr>
        <p:blipFill>
          <a:blip r:embed="rId4"/>
          <a:stretch>
            <a:fillRect/>
          </a:stretch>
        </p:blipFill>
        <p:spPr>
          <a:xfrm>
            <a:off x="282857" y="5044783"/>
            <a:ext cx="9524292" cy="898816"/>
          </a:xfrm>
          <a:prstGeom prst="rect">
            <a:avLst/>
          </a:prstGeom>
        </p:spPr>
      </p:pic>
      <p:sp>
        <p:nvSpPr>
          <p:cNvPr id="6" name="TextBox 5"/>
          <p:cNvSpPr txBox="1"/>
          <p:nvPr/>
        </p:nvSpPr>
        <p:spPr>
          <a:xfrm>
            <a:off x="8212015" y="609600"/>
            <a:ext cx="2720617" cy="369332"/>
          </a:xfrm>
          <a:prstGeom prst="rect">
            <a:avLst/>
          </a:prstGeom>
          <a:noFill/>
        </p:spPr>
        <p:txBody>
          <a:bodyPr wrap="none" rtlCol="0">
            <a:spAutoFit/>
          </a:bodyPr>
          <a:lstStyle/>
          <a:p>
            <a:r>
              <a:rPr lang="en-US" dirty="0" smtClean="0"/>
              <a:t>What about analytics?</a:t>
            </a:r>
            <a:endParaRPr lang="en-US" dirty="0"/>
          </a:p>
        </p:txBody>
      </p:sp>
    </p:spTree>
    <p:extLst>
      <p:ext uri="{BB962C8B-B14F-4D97-AF65-F5344CB8AC3E}">
        <p14:creationId xmlns:p14="http://schemas.microsoft.com/office/powerpoint/2010/main" val="1130191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19735" y="4111657"/>
            <a:ext cx="9524292" cy="898816"/>
          </a:xfrm>
          <a:prstGeom prst="rect">
            <a:avLst/>
          </a:prstGeom>
        </p:spPr>
      </p:pic>
      <p:pic>
        <p:nvPicPr>
          <p:cNvPr id="5" name="Picture 4"/>
          <p:cNvPicPr>
            <a:picLocks noChangeAspect="1"/>
          </p:cNvPicPr>
          <p:nvPr/>
        </p:nvPicPr>
        <p:blipFill>
          <a:blip r:embed="rId3"/>
          <a:stretch>
            <a:fillRect/>
          </a:stretch>
        </p:blipFill>
        <p:spPr>
          <a:xfrm>
            <a:off x="921958" y="5906358"/>
            <a:ext cx="9524292" cy="898816"/>
          </a:xfrm>
          <a:prstGeom prst="rect">
            <a:avLst/>
          </a:prstGeom>
        </p:spPr>
      </p:pic>
      <p:pic>
        <p:nvPicPr>
          <p:cNvPr id="6" name="Picture 5"/>
          <p:cNvPicPr>
            <a:picLocks noChangeAspect="1"/>
          </p:cNvPicPr>
          <p:nvPr/>
        </p:nvPicPr>
        <p:blipFill>
          <a:blip r:embed="rId3"/>
          <a:stretch>
            <a:fillRect/>
          </a:stretch>
        </p:blipFill>
        <p:spPr>
          <a:xfrm>
            <a:off x="685800" y="5060368"/>
            <a:ext cx="9524292" cy="898816"/>
          </a:xfrm>
          <a:prstGeom prst="rect">
            <a:avLst/>
          </a:prstGeom>
        </p:spPr>
      </p:pic>
      <p:pic>
        <p:nvPicPr>
          <p:cNvPr id="7" name="Picture 6"/>
          <p:cNvPicPr>
            <a:picLocks noChangeAspect="1"/>
          </p:cNvPicPr>
          <p:nvPr/>
        </p:nvPicPr>
        <p:blipFill>
          <a:blip r:embed="rId3"/>
          <a:stretch>
            <a:fillRect/>
          </a:stretch>
        </p:blipFill>
        <p:spPr>
          <a:xfrm>
            <a:off x="2667708" y="778372"/>
            <a:ext cx="9524292" cy="898816"/>
          </a:xfrm>
          <a:prstGeom prst="rect">
            <a:avLst/>
          </a:prstGeom>
        </p:spPr>
      </p:pic>
      <p:pic>
        <p:nvPicPr>
          <p:cNvPr id="8" name="Picture 7"/>
          <p:cNvPicPr>
            <a:picLocks noChangeAspect="1"/>
          </p:cNvPicPr>
          <p:nvPr/>
        </p:nvPicPr>
        <p:blipFill>
          <a:blip r:embed="rId3"/>
          <a:stretch>
            <a:fillRect/>
          </a:stretch>
        </p:blipFill>
        <p:spPr>
          <a:xfrm>
            <a:off x="0" y="1974267"/>
            <a:ext cx="9524292" cy="898816"/>
          </a:xfrm>
          <a:prstGeom prst="rect">
            <a:avLst/>
          </a:prstGeom>
        </p:spPr>
      </p:pic>
      <p:pic>
        <p:nvPicPr>
          <p:cNvPr id="9" name="Picture 8"/>
          <p:cNvPicPr>
            <a:picLocks noChangeAspect="1"/>
          </p:cNvPicPr>
          <p:nvPr/>
        </p:nvPicPr>
        <p:blipFill>
          <a:blip r:embed="rId3"/>
          <a:stretch>
            <a:fillRect/>
          </a:stretch>
        </p:blipFill>
        <p:spPr>
          <a:xfrm>
            <a:off x="2510241" y="3079166"/>
            <a:ext cx="9524292" cy="898816"/>
          </a:xfrm>
          <a:prstGeom prst="rect">
            <a:avLst/>
          </a:prstGeom>
        </p:spPr>
      </p:pic>
    </p:spTree>
    <p:extLst>
      <p:ext uri="{BB962C8B-B14F-4D97-AF65-F5344CB8AC3E}">
        <p14:creationId xmlns:p14="http://schemas.microsoft.com/office/powerpoint/2010/main" val="2494434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bako5ty</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890390" y="2966973"/>
            <a:ext cx="6411220" cy="924054"/>
          </a:xfrm>
          <a:prstGeom prst="rect">
            <a:avLst/>
          </a:prstGeom>
        </p:spPr>
      </p:pic>
    </p:spTree>
    <p:extLst>
      <p:ext uri="{BB962C8B-B14F-4D97-AF65-F5344CB8AC3E}">
        <p14:creationId xmlns:p14="http://schemas.microsoft.com/office/powerpoint/2010/main" val="3294608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91797" y="3112478"/>
            <a:ext cx="9983979" cy="1643132"/>
          </a:xfrm>
          <a:prstGeom prst="rect">
            <a:avLst/>
          </a:prstGeom>
        </p:spPr>
      </p:pic>
    </p:spTree>
    <p:extLst>
      <p:ext uri="{BB962C8B-B14F-4D97-AF65-F5344CB8AC3E}">
        <p14:creationId xmlns:p14="http://schemas.microsoft.com/office/powerpoint/2010/main" val="1641464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31976" y="1242968"/>
            <a:ext cx="7354326" cy="761678"/>
          </a:xfrm>
          <a:prstGeom prst="rect">
            <a:avLst/>
          </a:prstGeom>
        </p:spPr>
      </p:pic>
      <p:pic>
        <p:nvPicPr>
          <p:cNvPr id="6" name="Picture 5"/>
          <p:cNvPicPr>
            <a:picLocks noChangeAspect="1"/>
          </p:cNvPicPr>
          <p:nvPr/>
        </p:nvPicPr>
        <p:blipFill>
          <a:blip r:embed="rId4"/>
          <a:stretch>
            <a:fillRect/>
          </a:stretch>
        </p:blipFill>
        <p:spPr>
          <a:xfrm>
            <a:off x="3464169" y="2638014"/>
            <a:ext cx="4341935" cy="2431484"/>
          </a:xfrm>
          <a:prstGeom prst="rect">
            <a:avLst/>
          </a:prstGeom>
        </p:spPr>
      </p:pic>
      <p:pic>
        <p:nvPicPr>
          <p:cNvPr id="7" name="Picture 6"/>
          <p:cNvPicPr>
            <a:picLocks noChangeAspect="1"/>
          </p:cNvPicPr>
          <p:nvPr/>
        </p:nvPicPr>
        <p:blipFill>
          <a:blip r:embed="rId5"/>
          <a:stretch>
            <a:fillRect/>
          </a:stretch>
        </p:blipFill>
        <p:spPr>
          <a:xfrm>
            <a:off x="4892082" y="5943599"/>
            <a:ext cx="1486107" cy="562053"/>
          </a:xfrm>
          <a:prstGeom prst="rect">
            <a:avLst/>
          </a:prstGeom>
        </p:spPr>
      </p:pic>
    </p:spTree>
    <p:extLst>
      <p:ext uri="{BB962C8B-B14F-4D97-AF65-F5344CB8AC3E}">
        <p14:creationId xmlns:p14="http://schemas.microsoft.com/office/powerpoint/2010/main" val="491550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change mind?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761784" y="2838367"/>
            <a:ext cx="6668431" cy="1181265"/>
          </a:xfrm>
          <a:prstGeom prst="rect">
            <a:avLst/>
          </a:prstGeom>
        </p:spPr>
      </p:pic>
    </p:spTree>
    <p:extLst>
      <p:ext uri="{BB962C8B-B14F-4D97-AF65-F5344CB8AC3E}">
        <p14:creationId xmlns:p14="http://schemas.microsoft.com/office/powerpoint/2010/main" val="2591876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474950" y="351693"/>
            <a:ext cx="6468378" cy="4086795"/>
          </a:xfrm>
          <a:prstGeom prst="rect">
            <a:avLst/>
          </a:prstGeom>
        </p:spPr>
      </p:pic>
      <p:pic>
        <p:nvPicPr>
          <p:cNvPr id="5" name="Picture 4"/>
          <p:cNvPicPr>
            <a:picLocks noChangeAspect="1"/>
          </p:cNvPicPr>
          <p:nvPr/>
        </p:nvPicPr>
        <p:blipFill>
          <a:blip r:embed="rId4"/>
          <a:stretch>
            <a:fillRect/>
          </a:stretch>
        </p:blipFill>
        <p:spPr>
          <a:xfrm>
            <a:off x="2374923" y="5124367"/>
            <a:ext cx="6668431" cy="1181265"/>
          </a:xfrm>
          <a:prstGeom prst="rect">
            <a:avLst/>
          </a:prstGeom>
        </p:spPr>
      </p:pic>
    </p:spTree>
    <p:extLst>
      <p:ext uri="{BB962C8B-B14F-4D97-AF65-F5344CB8AC3E}">
        <p14:creationId xmlns:p14="http://schemas.microsoft.com/office/powerpoint/2010/main" val="924452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39275" y="381907"/>
            <a:ext cx="8796194" cy="3732893"/>
          </a:xfrm>
          <a:prstGeom prst="rect">
            <a:avLst/>
          </a:prstGeom>
        </p:spPr>
      </p:pic>
      <p:pic>
        <p:nvPicPr>
          <p:cNvPr id="3" name="Picture 2"/>
          <p:cNvPicPr>
            <a:picLocks noChangeAspect="1"/>
          </p:cNvPicPr>
          <p:nvPr/>
        </p:nvPicPr>
        <p:blipFill>
          <a:blip r:embed="rId4"/>
          <a:stretch>
            <a:fillRect/>
          </a:stretch>
        </p:blipFill>
        <p:spPr>
          <a:xfrm>
            <a:off x="650206" y="4396155"/>
            <a:ext cx="5487166" cy="2038635"/>
          </a:xfrm>
          <a:prstGeom prst="rect">
            <a:avLst/>
          </a:prstGeom>
        </p:spPr>
      </p:pic>
      <p:pic>
        <p:nvPicPr>
          <p:cNvPr id="4" name="Picture 3"/>
          <p:cNvPicPr>
            <a:picLocks noChangeAspect="1"/>
          </p:cNvPicPr>
          <p:nvPr/>
        </p:nvPicPr>
        <p:blipFill>
          <a:blip r:embed="rId5"/>
          <a:stretch>
            <a:fillRect/>
          </a:stretch>
        </p:blipFill>
        <p:spPr>
          <a:xfrm>
            <a:off x="6607821" y="5148735"/>
            <a:ext cx="4744112" cy="533474"/>
          </a:xfrm>
          <a:prstGeom prst="rect">
            <a:avLst/>
          </a:prstGeom>
        </p:spPr>
      </p:pic>
    </p:spTree>
    <p:extLst>
      <p:ext uri="{BB962C8B-B14F-4D97-AF65-F5344CB8AC3E}">
        <p14:creationId xmlns:p14="http://schemas.microsoft.com/office/powerpoint/2010/main" val="2327863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p:txBody>
          <a:bodyPr/>
          <a:lstStyle/>
          <a:p>
            <a:r>
              <a:rPr lang="en-US" dirty="0" smtClean="0"/>
              <a:t>Analytics vs stats vs ml </a:t>
            </a:r>
          </a:p>
          <a:p>
            <a:r>
              <a:rPr lang="en-US" dirty="0" smtClean="0"/>
              <a:t>Walk through </a:t>
            </a:r>
          </a:p>
          <a:p>
            <a:endParaRPr lang="en-US" dirty="0"/>
          </a:p>
        </p:txBody>
      </p:sp>
    </p:spTree>
    <p:extLst>
      <p:ext uri="{BB962C8B-B14F-4D97-AF65-F5344CB8AC3E}">
        <p14:creationId xmlns:p14="http://schemas.microsoft.com/office/powerpoint/2010/main" val="3290948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7542" y="2924494"/>
            <a:ext cx="11227853" cy="1418905"/>
          </a:xfrm>
          <a:prstGeom prst="rect">
            <a:avLst/>
          </a:prstGeom>
        </p:spPr>
      </p:pic>
      <p:pic>
        <p:nvPicPr>
          <p:cNvPr id="5" name="Picture 4"/>
          <p:cNvPicPr>
            <a:picLocks noChangeAspect="1"/>
          </p:cNvPicPr>
          <p:nvPr/>
        </p:nvPicPr>
        <p:blipFill>
          <a:blip r:embed="rId3"/>
          <a:stretch>
            <a:fillRect/>
          </a:stretch>
        </p:blipFill>
        <p:spPr>
          <a:xfrm>
            <a:off x="4360985" y="4573099"/>
            <a:ext cx="2133600" cy="2143125"/>
          </a:xfrm>
          <a:prstGeom prst="rect">
            <a:avLst/>
          </a:prstGeom>
        </p:spPr>
      </p:pic>
      <p:pic>
        <p:nvPicPr>
          <p:cNvPr id="6" name="Picture 5"/>
          <p:cNvPicPr>
            <a:picLocks noChangeAspect="1"/>
          </p:cNvPicPr>
          <p:nvPr/>
        </p:nvPicPr>
        <p:blipFill>
          <a:blip r:embed="rId4"/>
          <a:stretch>
            <a:fillRect/>
          </a:stretch>
        </p:blipFill>
        <p:spPr>
          <a:xfrm>
            <a:off x="1999187" y="1139442"/>
            <a:ext cx="7225008" cy="812450"/>
          </a:xfrm>
          <a:prstGeom prst="rect">
            <a:avLst/>
          </a:prstGeom>
        </p:spPr>
      </p:pic>
    </p:spTree>
    <p:extLst>
      <p:ext uri="{BB962C8B-B14F-4D97-AF65-F5344CB8AC3E}">
        <p14:creationId xmlns:p14="http://schemas.microsoft.com/office/powerpoint/2010/main" val="2466080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1705" y="2815538"/>
            <a:ext cx="2390775" cy="1914525"/>
          </a:xfrm>
          <a:prstGeom prst="rect">
            <a:avLst/>
          </a:prstGeom>
        </p:spPr>
      </p:pic>
      <p:pic>
        <p:nvPicPr>
          <p:cNvPr id="4" name="Picture 3"/>
          <p:cNvPicPr>
            <a:picLocks noChangeAspect="1"/>
          </p:cNvPicPr>
          <p:nvPr/>
        </p:nvPicPr>
        <p:blipFill>
          <a:blip r:embed="rId4"/>
          <a:stretch>
            <a:fillRect/>
          </a:stretch>
        </p:blipFill>
        <p:spPr>
          <a:xfrm>
            <a:off x="3815437" y="4484078"/>
            <a:ext cx="5487166" cy="2038635"/>
          </a:xfrm>
          <a:prstGeom prst="rect">
            <a:avLst/>
          </a:prstGeom>
        </p:spPr>
      </p:pic>
      <p:pic>
        <p:nvPicPr>
          <p:cNvPr id="5" name="Picture 4"/>
          <p:cNvPicPr>
            <a:picLocks noChangeAspect="1"/>
          </p:cNvPicPr>
          <p:nvPr/>
        </p:nvPicPr>
        <p:blipFill>
          <a:blip r:embed="rId5"/>
          <a:stretch>
            <a:fillRect/>
          </a:stretch>
        </p:blipFill>
        <p:spPr>
          <a:xfrm>
            <a:off x="2384766" y="1230922"/>
            <a:ext cx="9524292" cy="898816"/>
          </a:xfrm>
          <a:prstGeom prst="rect">
            <a:avLst/>
          </a:prstGeom>
        </p:spPr>
      </p:pic>
    </p:spTree>
    <p:extLst>
      <p:ext uri="{BB962C8B-B14F-4D97-AF65-F5344CB8AC3E}">
        <p14:creationId xmlns:p14="http://schemas.microsoft.com/office/powerpoint/2010/main" val="1060138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329478" y="590550"/>
            <a:ext cx="2266950" cy="2019300"/>
          </a:xfrm>
          <a:prstGeom prst="rect">
            <a:avLst/>
          </a:prstGeom>
        </p:spPr>
      </p:pic>
      <p:pic>
        <p:nvPicPr>
          <p:cNvPr id="5" name="Picture 4"/>
          <p:cNvPicPr>
            <a:picLocks noChangeAspect="1"/>
          </p:cNvPicPr>
          <p:nvPr/>
        </p:nvPicPr>
        <p:blipFill>
          <a:blip r:embed="rId4"/>
          <a:stretch>
            <a:fillRect/>
          </a:stretch>
        </p:blipFill>
        <p:spPr>
          <a:xfrm>
            <a:off x="586154" y="3475525"/>
            <a:ext cx="2438400" cy="1876425"/>
          </a:xfrm>
          <a:prstGeom prst="rect">
            <a:avLst/>
          </a:prstGeom>
        </p:spPr>
      </p:pic>
      <p:pic>
        <p:nvPicPr>
          <p:cNvPr id="7" name="Picture 6"/>
          <p:cNvPicPr>
            <a:picLocks noChangeAspect="1"/>
          </p:cNvPicPr>
          <p:nvPr/>
        </p:nvPicPr>
        <p:blipFill>
          <a:blip r:embed="rId5"/>
          <a:stretch>
            <a:fillRect/>
          </a:stretch>
        </p:blipFill>
        <p:spPr>
          <a:xfrm>
            <a:off x="7802807" y="3532674"/>
            <a:ext cx="2600325" cy="1762125"/>
          </a:xfrm>
          <a:prstGeom prst="rect">
            <a:avLst/>
          </a:prstGeom>
        </p:spPr>
      </p:pic>
    </p:spTree>
    <p:extLst>
      <p:ext uri="{BB962C8B-B14F-4D97-AF65-F5344CB8AC3E}">
        <p14:creationId xmlns:p14="http://schemas.microsoft.com/office/powerpoint/2010/main" val="307352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4358" y="2444261"/>
            <a:ext cx="8138741" cy="1745736"/>
          </a:xfrm>
          <a:prstGeom prst="rect">
            <a:avLst/>
          </a:prstGeom>
        </p:spPr>
      </p:pic>
    </p:spTree>
    <p:extLst>
      <p:ext uri="{BB962C8B-B14F-4D97-AF65-F5344CB8AC3E}">
        <p14:creationId xmlns:p14="http://schemas.microsoft.com/office/powerpoint/2010/main" val="3021437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48340" y="1344034"/>
            <a:ext cx="8554644" cy="1286054"/>
          </a:xfrm>
          <a:prstGeom prst="rect">
            <a:avLst/>
          </a:prstGeom>
        </p:spPr>
      </p:pic>
      <p:pic>
        <p:nvPicPr>
          <p:cNvPr id="4" name="Picture 3"/>
          <p:cNvPicPr>
            <a:picLocks noChangeAspect="1"/>
          </p:cNvPicPr>
          <p:nvPr/>
        </p:nvPicPr>
        <p:blipFill>
          <a:blip r:embed="rId4"/>
          <a:stretch>
            <a:fillRect/>
          </a:stretch>
        </p:blipFill>
        <p:spPr>
          <a:xfrm>
            <a:off x="6025662" y="3529567"/>
            <a:ext cx="3375275" cy="2378432"/>
          </a:xfrm>
          <a:prstGeom prst="rect">
            <a:avLst/>
          </a:prstGeom>
        </p:spPr>
      </p:pic>
      <p:pic>
        <p:nvPicPr>
          <p:cNvPr id="9220" name="Picture 4" descr="Image result for yell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8340" y="3847245"/>
            <a:ext cx="2619375" cy="174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380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95180" y="1366549"/>
            <a:ext cx="6201640" cy="4124901"/>
          </a:xfrm>
          <a:prstGeom prst="rect">
            <a:avLst/>
          </a:prstGeom>
        </p:spPr>
      </p:pic>
    </p:spTree>
    <p:extLst>
      <p:ext uri="{BB962C8B-B14F-4D97-AF65-F5344CB8AC3E}">
        <p14:creationId xmlns:p14="http://schemas.microsoft.com/office/powerpoint/2010/main" val="3991096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8364" y="1512277"/>
            <a:ext cx="10804774" cy="2348735"/>
          </a:xfrm>
          <a:prstGeom prst="rect">
            <a:avLst/>
          </a:prstGeom>
        </p:spPr>
      </p:pic>
      <p:pic>
        <p:nvPicPr>
          <p:cNvPr id="3" name="Picture 2"/>
          <p:cNvPicPr>
            <a:picLocks noChangeAspect="1"/>
          </p:cNvPicPr>
          <p:nvPr/>
        </p:nvPicPr>
        <p:blipFill>
          <a:blip r:embed="rId4"/>
          <a:stretch>
            <a:fillRect/>
          </a:stretch>
        </p:blipFill>
        <p:spPr>
          <a:xfrm>
            <a:off x="1088787" y="4255477"/>
            <a:ext cx="3922827" cy="2273910"/>
          </a:xfrm>
          <a:prstGeom prst="rect">
            <a:avLst/>
          </a:prstGeom>
        </p:spPr>
      </p:pic>
      <p:pic>
        <p:nvPicPr>
          <p:cNvPr id="5" name="Picture 4"/>
          <p:cNvPicPr>
            <a:picLocks noChangeAspect="1"/>
          </p:cNvPicPr>
          <p:nvPr/>
        </p:nvPicPr>
        <p:blipFill>
          <a:blip r:embed="rId5"/>
          <a:stretch>
            <a:fillRect/>
          </a:stretch>
        </p:blipFill>
        <p:spPr>
          <a:xfrm>
            <a:off x="6796454" y="4439932"/>
            <a:ext cx="1905000" cy="1905000"/>
          </a:xfrm>
          <a:prstGeom prst="rect">
            <a:avLst/>
          </a:prstGeom>
        </p:spPr>
      </p:pic>
    </p:spTree>
    <p:extLst>
      <p:ext uri="{BB962C8B-B14F-4D97-AF65-F5344CB8AC3E}">
        <p14:creationId xmlns:p14="http://schemas.microsoft.com/office/powerpoint/2010/main" val="2194682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58045" y="1863236"/>
            <a:ext cx="4640206" cy="2656010"/>
          </a:xfrm>
          <a:prstGeom prst="rect">
            <a:avLst/>
          </a:prstGeom>
        </p:spPr>
      </p:pic>
      <p:pic>
        <p:nvPicPr>
          <p:cNvPr id="5" name="Picture 4"/>
          <p:cNvPicPr>
            <a:picLocks noChangeAspect="1"/>
          </p:cNvPicPr>
          <p:nvPr/>
        </p:nvPicPr>
        <p:blipFill>
          <a:blip r:embed="rId4"/>
          <a:stretch>
            <a:fillRect/>
          </a:stretch>
        </p:blipFill>
        <p:spPr>
          <a:xfrm>
            <a:off x="6881638" y="2584939"/>
            <a:ext cx="4427834" cy="2946522"/>
          </a:xfrm>
          <a:prstGeom prst="rect">
            <a:avLst/>
          </a:prstGeom>
        </p:spPr>
      </p:pic>
    </p:spTree>
    <p:extLst>
      <p:ext uri="{BB962C8B-B14F-4D97-AF65-F5344CB8AC3E}">
        <p14:creationId xmlns:p14="http://schemas.microsoft.com/office/powerpoint/2010/main" val="25918061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Type I and ii errors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724312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37995" y="1604708"/>
            <a:ext cx="6516009" cy="3648584"/>
          </a:xfrm>
          <a:prstGeom prst="rect">
            <a:avLst/>
          </a:prstGeom>
        </p:spPr>
      </p:pic>
    </p:spTree>
    <p:extLst>
      <p:ext uri="{BB962C8B-B14F-4D97-AF65-F5344CB8AC3E}">
        <p14:creationId xmlns:p14="http://schemas.microsoft.com/office/powerpoint/2010/main" val="452024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Stanford teasers </a:t>
            </a:r>
            <a:endParaRPr lang="en-US" dirty="0"/>
          </a:p>
        </p:txBody>
      </p:sp>
      <p:sp>
        <p:nvSpPr>
          <p:cNvPr id="3" name="Content Placeholder 2"/>
          <p:cNvSpPr>
            <a:spLocks noGrp="1"/>
          </p:cNvSpPr>
          <p:nvPr>
            <p:ph idx="1"/>
          </p:nvPr>
        </p:nvSpPr>
        <p:spPr/>
        <p:txBody>
          <a:bodyPr/>
          <a:lstStyle/>
          <a:p>
            <a:r>
              <a:rPr lang="en-US" dirty="0" err="1" smtClean="0"/>
              <a:t>Kaggle</a:t>
            </a:r>
            <a:r>
              <a:rPr lang="en-US" dirty="0" smtClean="0"/>
              <a:t> competitions exploratory data analysis </a:t>
            </a:r>
            <a:endParaRPr lang="en-US" dirty="0"/>
          </a:p>
        </p:txBody>
      </p:sp>
    </p:spTree>
    <p:extLst>
      <p:ext uri="{BB962C8B-B14F-4D97-AF65-F5344CB8AC3E}">
        <p14:creationId xmlns:p14="http://schemas.microsoft.com/office/powerpoint/2010/main" val="239097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42758" y="1595181"/>
            <a:ext cx="6506483" cy="3667637"/>
          </a:xfrm>
          <a:prstGeom prst="rect">
            <a:avLst/>
          </a:prstGeom>
        </p:spPr>
      </p:pic>
    </p:spTree>
    <p:extLst>
      <p:ext uri="{BB962C8B-B14F-4D97-AF65-F5344CB8AC3E}">
        <p14:creationId xmlns:p14="http://schemas.microsoft.com/office/powerpoint/2010/main" val="3471274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Analytics </a:t>
            </a:r>
            <a:endParaRPr lang="en-US" dirty="0"/>
          </a:p>
        </p:txBody>
      </p:sp>
      <p:pic>
        <p:nvPicPr>
          <p:cNvPr id="3" name="Picture 2"/>
          <p:cNvPicPr>
            <a:picLocks noChangeAspect="1"/>
          </p:cNvPicPr>
          <p:nvPr/>
        </p:nvPicPr>
        <p:blipFill>
          <a:blip r:embed="rId2"/>
          <a:stretch>
            <a:fillRect/>
          </a:stretch>
        </p:blipFill>
        <p:spPr>
          <a:xfrm>
            <a:off x="235068" y="2456952"/>
            <a:ext cx="10077128" cy="603323"/>
          </a:xfrm>
          <a:prstGeom prst="rect">
            <a:avLst/>
          </a:prstGeom>
        </p:spPr>
      </p:pic>
      <p:pic>
        <p:nvPicPr>
          <p:cNvPr id="4" name="Picture 3"/>
          <p:cNvPicPr>
            <a:picLocks noChangeAspect="1"/>
          </p:cNvPicPr>
          <p:nvPr/>
        </p:nvPicPr>
        <p:blipFill>
          <a:blip r:embed="rId3"/>
          <a:stretch>
            <a:fillRect/>
          </a:stretch>
        </p:blipFill>
        <p:spPr>
          <a:xfrm>
            <a:off x="6662816" y="1248647"/>
            <a:ext cx="2331304" cy="626906"/>
          </a:xfrm>
          <a:prstGeom prst="rect">
            <a:avLst/>
          </a:prstGeom>
        </p:spPr>
      </p:pic>
      <p:pic>
        <p:nvPicPr>
          <p:cNvPr id="5" name="Picture 4"/>
          <p:cNvPicPr>
            <a:picLocks noChangeAspect="1"/>
          </p:cNvPicPr>
          <p:nvPr/>
        </p:nvPicPr>
        <p:blipFill>
          <a:blip r:embed="rId4"/>
          <a:stretch>
            <a:fillRect/>
          </a:stretch>
        </p:blipFill>
        <p:spPr>
          <a:xfrm>
            <a:off x="6928338" y="3417831"/>
            <a:ext cx="4605064" cy="680074"/>
          </a:xfrm>
          <a:prstGeom prst="rect">
            <a:avLst/>
          </a:prstGeom>
        </p:spPr>
      </p:pic>
      <p:pic>
        <p:nvPicPr>
          <p:cNvPr id="6" name="Picture 5"/>
          <p:cNvPicPr>
            <a:picLocks noChangeAspect="1"/>
          </p:cNvPicPr>
          <p:nvPr/>
        </p:nvPicPr>
        <p:blipFill>
          <a:blip r:embed="rId5"/>
          <a:stretch>
            <a:fillRect/>
          </a:stretch>
        </p:blipFill>
        <p:spPr>
          <a:xfrm>
            <a:off x="718386" y="4717735"/>
            <a:ext cx="5944430" cy="1009791"/>
          </a:xfrm>
          <a:prstGeom prst="rect">
            <a:avLst/>
          </a:prstGeom>
        </p:spPr>
      </p:pic>
      <p:pic>
        <p:nvPicPr>
          <p:cNvPr id="8" name="Picture 7"/>
          <p:cNvPicPr>
            <a:picLocks noChangeAspect="1"/>
          </p:cNvPicPr>
          <p:nvPr/>
        </p:nvPicPr>
        <p:blipFill>
          <a:blip r:embed="rId6"/>
          <a:stretch>
            <a:fillRect/>
          </a:stretch>
        </p:blipFill>
        <p:spPr>
          <a:xfrm>
            <a:off x="7921182" y="4717735"/>
            <a:ext cx="2619375" cy="1743075"/>
          </a:xfrm>
          <a:prstGeom prst="rect">
            <a:avLst/>
          </a:prstGeom>
        </p:spPr>
      </p:pic>
    </p:spTree>
    <p:extLst>
      <p:ext uri="{BB962C8B-B14F-4D97-AF65-F5344CB8AC3E}">
        <p14:creationId xmlns:p14="http://schemas.microsoft.com/office/powerpoint/2010/main" val="848699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2277897" y="1254092"/>
            <a:ext cx="8310358" cy="4742262"/>
          </a:xfrm>
          <a:prstGeom prst="rect">
            <a:avLst/>
          </a:prstGeom>
        </p:spPr>
      </p:pic>
    </p:spTree>
    <p:extLst>
      <p:ext uri="{BB962C8B-B14F-4D97-AF65-F5344CB8AC3E}">
        <p14:creationId xmlns:p14="http://schemas.microsoft.com/office/powerpoint/2010/main" val="2696757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start?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81028" y="2904939"/>
            <a:ext cx="8135485" cy="2648320"/>
          </a:xfrm>
          <a:prstGeom prst="rect">
            <a:avLst/>
          </a:prstGeom>
        </p:spPr>
      </p:pic>
    </p:spTree>
    <p:extLst>
      <p:ext uri="{BB962C8B-B14F-4D97-AF65-F5344CB8AC3E}">
        <p14:creationId xmlns:p14="http://schemas.microsoft.com/office/powerpoint/2010/main" val="300078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17322" y="2631830"/>
            <a:ext cx="9885825" cy="2500470"/>
          </a:xfrm>
          <a:prstGeom prst="rect">
            <a:avLst/>
          </a:prstGeom>
        </p:spPr>
      </p:pic>
    </p:spTree>
    <p:extLst>
      <p:ext uri="{BB962C8B-B14F-4D97-AF65-F5344CB8AC3E}">
        <p14:creationId xmlns:p14="http://schemas.microsoft.com/office/powerpoint/2010/main" val="3861409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793404" y="3317164"/>
            <a:ext cx="8602016" cy="2626435"/>
          </a:xfrm>
          <a:prstGeom prst="rect">
            <a:avLst/>
          </a:prstGeom>
        </p:spPr>
      </p:pic>
    </p:spTree>
    <p:extLst>
      <p:ext uri="{BB962C8B-B14F-4D97-AF65-F5344CB8AC3E}">
        <p14:creationId xmlns:p14="http://schemas.microsoft.com/office/powerpoint/2010/main" val="2322892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walkthrough</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706346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start?</a:t>
            </a:r>
            <a:endParaRPr lang="en-US" dirty="0"/>
          </a:p>
        </p:txBody>
      </p:sp>
      <p:sp>
        <p:nvSpPr>
          <p:cNvPr id="3" name="Content Placeholder 2"/>
          <p:cNvSpPr>
            <a:spLocks noGrp="1"/>
          </p:cNvSpPr>
          <p:nvPr>
            <p:ph idx="1"/>
          </p:nvPr>
        </p:nvSpPr>
        <p:spPr/>
        <p:txBody>
          <a:bodyPr/>
          <a:lstStyle/>
          <a:p>
            <a:r>
              <a:rPr lang="en-US" b="1" dirty="0">
                <a:effectLst/>
              </a:rPr>
              <a:t>The objective is to use the energy data to build a model that can predict the Energy Star Score of a building and interpret the results to find the factors which influence the score.</a:t>
            </a:r>
            <a:endParaRPr lang="en-US" dirty="0"/>
          </a:p>
        </p:txBody>
      </p:sp>
    </p:spTree>
    <p:extLst>
      <p:ext uri="{BB962C8B-B14F-4D97-AF65-F5344CB8AC3E}">
        <p14:creationId xmlns:p14="http://schemas.microsoft.com/office/powerpoint/2010/main" val="1477001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51808" y="1180786"/>
            <a:ext cx="10088383" cy="4496427"/>
          </a:xfrm>
          <a:prstGeom prst="rect">
            <a:avLst/>
          </a:prstGeom>
        </p:spPr>
      </p:pic>
    </p:spTree>
    <p:extLst>
      <p:ext uri="{BB962C8B-B14F-4D97-AF65-F5344CB8AC3E}">
        <p14:creationId xmlns:p14="http://schemas.microsoft.com/office/powerpoint/2010/main" val="40856873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got?</a:t>
            </a:r>
            <a:endParaRPr lang="en-US" dirty="0"/>
          </a:p>
        </p:txBody>
      </p:sp>
      <p:sp>
        <p:nvSpPr>
          <p:cNvPr id="3" name="Content Placeholder 2"/>
          <p:cNvSpPr>
            <a:spLocks noGrp="1"/>
          </p:cNvSpPr>
          <p:nvPr>
            <p:ph idx="1"/>
          </p:nvPr>
        </p:nvSpPr>
        <p:spPr/>
        <p:txBody>
          <a:bodyPr/>
          <a:lstStyle/>
          <a:p>
            <a:r>
              <a:rPr lang="en-US" dirty="0" smtClean="0"/>
              <a:t>Do u have the label? Outcome ? And features? </a:t>
            </a:r>
            <a:br>
              <a:rPr lang="en-US" dirty="0" smtClean="0"/>
            </a:br>
            <a:r>
              <a:rPr lang="en-US" dirty="0" smtClean="0"/>
              <a:t>What is its nature? </a:t>
            </a:r>
          </a:p>
        </p:txBody>
      </p:sp>
    </p:spTree>
    <p:extLst>
      <p:ext uri="{BB962C8B-B14F-4D97-AF65-F5344CB8AC3E}">
        <p14:creationId xmlns:p14="http://schemas.microsoft.com/office/powerpoint/2010/main" val="14165669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is the purpose ? </a:t>
            </a:r>
            <a:endParaRPr lang="en-US" dirty="0"/>
          </a:p>
        </p:txBody>
      </p:sp>
      <p:sp>
        <p:nvSpPr>
          <p:cNvPr id="3" name="Content Placeholder 2"/>
          <p:cNvSpPr>
            <a:spLocks noGrp="1"/>
          </p:cNvSpPr>
          <p:nvPr>
            <p:ph idx="1"/>
          </p:nvPr>
        </p:nvSpPr>
        <p:spPr/>
        <p:txBody>
          <a:bodyPr/>
          <a:lstStyle/>
          <a:p>
            <a:pPr marL="0" indent="0">
              <a:buNone/>
            </a:pPr>
            <a:r>
              <a:rPr lang="ar-EG" b="1" dirty="0" smtClean="0"/>
              <a:t>انتي جاية اشتغلي ايه؟</a:t>
            </a:r>
            <a:endParaRPr lang="en-US" b="1" dirty="0"/>
          </a:p>
        </p:txBody>
      </p:sp>
      <p:sp>
        <p:nvSpPr>
          <p:cNvPr id="4" name="Date Placeholder 3"/>
          <p:cNvSpPr>
            <a:spLocks noGrp="1"/>
          </p:cNvSpPr>
          <p:nvPr>
            <p:ph type="dt" sz="half" idx="10"/>
          </p:nvPr>
        </p:nvSpPr>
        <p:spPr/>
        <p:txBody>
          <a:bodyPr/>
          <a:lstStyle/>
          <a:p>
            <a:fld id="{B6AAF0D6-F674-4521-A652-098C87057E75}" type="datetime1">
              <a:rPr lang="en-US" smtClean="0"/>
              <a:t>2021-02-13</a:t>
            </a:fld>
            <a:endParaRPr lang="en-US"/>
          </a:p>
        </p:txBody>
      </p:sp>
      <p:sp>
        <p:nvSpPr>
          <p:cNvPr id="5" name="Footer Placeholder 4"/>
          <p:cNvSpPr>
            <a:spLocks noGrp="1"/>
          </p:cNvSpPr>
          <p:nvPr>
            <p:ph type="ftr" sz="quarter" idx="11"/>
          </p:nvPr>
        </p:nvSpPr>
        <p:spPr/>
        <p:txBody>
          <a:bodyPr/>
          <a:lstStyle/>
          <a:p>
            <a:r>
              <a:rPr lang="en-US" dirty="0" smtClean="0"/>
              <a:t> </a:t>
            </a:r>
            <a:endParaRPr lang="en-US" dirty="0"/>
          </a:p>
        </p:txBody>
      </p:sp>
      <p:sp>
        <p:nvSpPr>
          <p:cNvPr id="6" name="Slide Number Placeholder 5"/>
          <p:cNvSpPr>
            <a:spLocks noGrp="1"/>
          </p:cNvSpPr>
          <p:nvPr>
            <p:ph type="sldNum" sz="quarter" idx="12"/>
          </p:nvPr>
        </p:nvSpPr>
        <p:spPr/>
        <p:txBody>
          <a:bodyPr/>
          <a:lstStyle/>
          <a:p>
            <a:fld id="{88910C2D-E969-45E3-A3FF-4E417EA3124A}" type="slidenum">
              <a:rPr lang="en-US" smtClean="0"/>
              <a:t>5</a:t>
            </a:fld>
            <a:endParaRPr lang="en-US" dirty="0"/>
          </a:p>
        </p:txBody>
      </p:sp>
      <p:pic>
        <p:nvPicPr>
          <p:cNvPr id="8" name="Picture 7"/>
          <p:cNvPicPr>
            <a:picLocks noChangeAspect="1"/>
          </p:cNvPicPr>
          <p:nvPr/>
        </p:nvPicPr>
        <p:blipFill>
          <a:blip r:embed="rId3"/>
          <a:stretch>
            <a:fillRect/>
          </a:stretch>
        </p:blipFill>
        <p:spPr>
          <a:xfrm>
            <a:off x="4038600" y="1988638"/>
            <a:ext cx="8001645" cy="4480922"/>
          </a:xfrm>
          <a:prstGeom prst="rect">
            <a:avLst/>
          </a:prstGeom>
        </p:spPr>
      </p:pic>
    </p:spTree>
    <p:extLst>
      <p:ext uri="{BB962C8B-B14F-4D97-AF65-F5344CB8AC3E}">
        <p14:creationId xmlns:p14="http://schemas.microsoft.com/office/powerpoint/2010/main" val="11322050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69476" y="2286000"/>
            <a:ext cx="7609051" cy="4319657"/>
          </a:xfrm>
          <a:prstGeom prst="rect">
            <a:avLst/>
          </a:prstGeom>
        </p:spPr>
      </p:pic>
    </p:spTree>
    <p:extLst>
      <p:ext uri="{BB962C8B-B14F-4D97-AF65-F5344CB8AC3E}">
        <p14:creationId xmlns:p14="http://schemas.microsoft.com/office/powerpoint/2010/main" val="40935952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095882" y="3006123"/>
            <a:ext cx="5010849" cy="1619476"/>
          </a:xfrm>
          <a:prstGeom prst="rect">
            <a:avLst/>
          </a:prstGeom>
        </p:spPr>
      </p:pic>
    </p:spTree>
    <p:extLst>
      <p:ext uri="{BB962C8B-B14F-4D97-AF65-F5344CB8AC3E}">
        <p14:creationId xmlns:p14="http://schemas.microsoft.com/office/powerpoint/2010/main" val="26032623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Analysis    fast </a:t>
            </a:r>
            <a:r>
              <a:rPr lang="en-US" dirty="0" smtClean="0"/>
              <a:t>and not </a:t>
            </a:r>
            <a:r>
              <a:rPr lang="en-US" dirty="0" smtClean="0"/>
              <a:t>generalizable </a:t>
            </a:r>
          </a:p>
          <a:p>
            <a:r>
              <a:rPr lang="en-US" dirty="0" smtClean="0"/>
              <a:t>Statistics p values </a:t>
            </a:r>
          </a:p>
          <a:p>
            <a:r>
              <a:rPr lang="en-US" dirty="0" smtClean="0"/>
              <a:t>Machine learning </a:t>
            </a:r>
          </a:p>
          <a:p>
            <a:r>
              <a:rPr lang="en-US" dirty="0" smtClean="0"/>
              <a:t>Exhaustion of data     </a:t>
            </a:r>
            <a:r>
              <a:rPr lang="en-US" dirty="0" err="1" smtClean="0"/>
              <a:t>cassie</a:t>
            </a:r>
            <a:r>
              <a:rPr lang="en-US" dirty="0" smtClean="0"/>
              <a:t> </a:t>
            </a:r>
          </a:p>
          <a:p>
            <a:endParaRPr lang="en-US" dirty="0"/>
          </a:p>
        </p:txBody>
      </p:sp>
    </p:spTree>
    <p:extLst>
      <p:ext uri="{BB962C8B-B14F-4D97-AF65-F5344CB8AC3E}">
        <p14:creationId xmlns:p14="http://schemas.microsoft.com/office/powerpoint/2010/main" val="15187380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117318" y="1461720"/>
            <a:ext cx="7319517" cy="2767379"/>
          </a:xfrm>
          <a:prstGeom prst="rect">
            <a:avLst/>
          </a:prstGeom>
        </p:spPr>
      </p:pic>
    </p:spTree>
    <p:extLst>
      <p:ext uri="{BB962C8B-B14F-4D97-AF65-F5344CB8AC3E}">
        <p14:creationId xmlns:p14="http://schemas.microsoft.com/office/powerpoint/2010/main" val="1763188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10384" y="457201"/>
            <a:ext cx="5772956" cy="1924319"/>
          </a:xfrm>
          <a:prstGeom prst="rect">
            <a:avLst/>
          </a:prstGeom>
        </p:spPr>
      </p:pic>
      <p:pic>
        <p:nvPicPr>
          <p:cNvPr id="5" name="Picture 4"/>
          <p:cNvPicPr>
            <a:picLocks noChangeAspect="1"/>
          </p:cNvPicPr>
          <p:nvPr/>
        </p:nvPicPr>
        <p:blipFill>
          <a:blip r:embed="rId4"/>
          <a:stretch>
            <a:fillRect/>
          </a:stretch>
        </p:blipFill>
        <p:spPr>
          <a:xfrm>
            <a:off x="1141413" y="2852544"/>
            <a:ext cx="5925377" cy="2753109"/>
          </a:xfrm>
          <a:prstGeom prst="rect">
            <a:avLst/>
          </a:prstGeom>
        </p:spPr>
      </p:pic>
      <p:pic>
        <p:nvPicPr>
          <p:cNvPr id="7" name="Picture 6"/>
          <p:cNvPicPr>
            <a:picLocks noChangeAspect="1"/>
          </p:cNvPicPr>
          <p:nvPr/>
        </p:nvPicPr>
        <p:blipFill>
          <a:blip r:embed="rId5"/>
          <a:stretch>
            <a:fillRect/>
          </a:stretch>
        </p:blipFill>
        <p:spPr>
          <a:xfrm>
            <a:off x="7572930" y="1283849"/>
            <a:ext cx="4188576" cy="3137389"/>
          </a:xfrm>
          <a:prstGeom prst="rect">
            <a:avLst/>
          </a:prstGeom>
        </p:spPr>
      </p:pic>
    </p:spTree>
    <p:extLst>
      <p:ext uri="{BB962C8B-B14F-4D97-AF65-F5344CB8AC3E}">
        <p14:creationId xmlns:p14="http://schemas.microsoft.com/office/powerpoint/2010/main" val="8999966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Tidy? </a:t>
            </a:r>
            <a:endParaRPr lang="en-US" dirty="0"/>
          </a:p>
        </p:txBody>
      </p:sp>
      <p:pic>
        <p:nvPicPr>
          <p:cNvPr id="4" name="Picture 3"/>
          <p:cNvPicPr>
            <a:picLocks noChangeAspect="1"/>
          </p:cNvPicPr>
          <p:nvPr/>
        </p:nvPicPr>
        <p:blipFill>
          <a:blip r:embed="rId3"/>
          <a:stretch>
            <a:fillRect/>
          </a:stretch>
        </p:blipFill>
        <p:spPr>
          <a:xfrm>
            <a:off x="851437" y="861646"/>
            <a:ext cx="9531515" cy="1019212"/>
          </a:xfrm>
          <a:prstGeom prst="rect">
            <a:avLst/>
          </a:prstGeom>
        </p:spPr>
      </p:pic>
      <p:pic>
        <p:nvPicPr>
          <p:cNvPr id="5" name="Picture 4"/>
          <p:cNvPicPr>
            <a:picLocks noChangeAspect="1"/>
          </p:cNvPicPr>
          <p:nvPr/>
        </p:nvPicPr>
        <p:blipFill>
          <a:blip r:embed="rId4"/>
          <a:stretch>
            <a:fillRect/>
          </a:stretch>
        </p:blipFill>
        <p:spPr>
          <a:xfrm>
            <a:off x="4123531" y="2766646"/>
            <a:ext cx="6125430" cy="3810532"/>
          </a:xfrm>
          <a:prstGeom prst="rect">
            <a:avLst/>
          </a:prstGeom>
        </p:spPr>
      </p:pic>
    </p:spTree>
    <p:extLst>
      <p:ext uri="{BB962C8B-B14F-4D97-AF65-F5344CB8AC3E}">
        <p14:creationId xmlns:p14="http://schemas.microsoft.com/office/powerpoint/2010/main" val="24917651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effectLst/>
              </a:rPr>
              <a:t>A 1-to-100 percentile ranking based on self-reported energy usage for the reporting year. The </a:t>
            </a:r>
            <a:r>
              <a:rPr lang="en-US" u="sng" dirty="0">
                <a:effectLst/>
                <a:hlinkClick r:id="rId2"/>
              </a:rPr>
              <a:t>Energy Star score </a:t>
            </a:r>
            <a:r>
              <a:rPr lang="en-US" dirty="0">
                <a:effectLst/>
              </a:rPr>
              <a:t>is a relative measure used for comparing the energy efficiency of buildings.</a:t>
            </a:r>
            <a:endParaRPr lang="en-US" dirty="0"/>
          </a:p>
        </p:txBody>
      </p:sp>
    </p:spTree>
    <p:extLst>
      <p:ext uri="{BB962C8B-B14F-4D97-AF65-F5344CB8AC3E}">
        <p14:creationId xmlns:p14="http://schemas.microsoft.com/office/powerpoint/2010/main" val="20550254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 </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914578" y="2371358"/>
            <a:ext cx="5949649" cy="3138488"/>
          </a:xfrm>
          <a:prstGeom prst="rect">
            <a:avLst/>
          </a:prstGeom>
        </p:spPr>
      </p:pic>
      <p:pic>
        <p:nvPicPr>
          <p:cNvPr id="6" name="Picture 5"/>
          <p:cNvPicPr>
            <a:picLocks noChangeAspect="1"/>
          </p:cNvPicPr>
          <p:nvPr/>
        </p:nvPicPr>
        <p:blipFill>
          <a:blip r:embed="rId4"/>
          <a:stretch>
            <a:fillRect/>
          </a:stretch>
        </p:blipFill>
        <p:spPr>
          <a:xfrm>
            <a:off x="7465454" y="3021311"/>
            <a:ext cx="4505954" cy="1838582"/>
          </a:xfrm>
          <a:prstGeom prst="rect">
            <a:avLst/>
          </a:prstGeom>
        </p:spPr>
      </p:pic>
    </p:spTree>
    <p:extLst>
      <p:ext uri="{BB962C8B-B14F-4D97-AF65-F5344CB8AC3E}">
        <p14:creationId xmlns:p14="http://schemas.microsoft.com/office/powerpoint/2010/main" val="366232456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428215" y="882355"/>
            <a:ext cx="1086384" cy="4266810"/>
          </a:xfrm>
          <a:prstGeom prst="rect">
            <a:avLst/>
          </a:prstGeom>
        </p:spPr>
      </p:pic>
      <p:pic>
        <p:nvPicPr>
          <p:cNvPr id="5" name="Picture 4"/>
          <p:cNvPicPr>
            <a:picLocks noChangeAspect="1"/>
          </p:cNvPicPr>
          <p:nvPr/>
        </p:nvPicPr>
        <p:blipFill>
          <a:blip r:embed="rId4"/>
          <a:stretch>
            <a:fillRect/>
          </a:stretch>
        </p:blipFill>
        <p:spPr>
          <a:xfrm>
            <a:off x="4304891" y="672985"/>
            <a:ext cx="5868219" cy="5125165"/>
          </a:xfrm>
          <a:prstGeom prst="rect">
            <a:avLst/>
          </a:prstGeom>
        </p:spPr>
      </p:pic>
    </p:spTree>
    <p:extLst>
      <p:ext uri="{BB962C8B-B14F-4D97-AF65-F5344CB8AC3E}">
        <p14:creationId xmlns:p14="http://schemas.microsoft.com/office/powerpoint/2010/main" val="17169334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87333" y="2074985"/>
            <a:ext cx="7380206" cy="2619158"/>
          </a:xfrm>
          <a:prstGeom prst="rect">
            <a:avLst/>
          </a:prstGeom>
        </p:spPr>
      </p:pic>
    </p:spTree>
    <p:extLst>
      <p:ext uri="{BB962C8B-B14F-4D97-AF65-F5344CB8AC3E}">
        <p14:creationId xmlns:p14="http://schemas.microsoft.com/office/powerpoint/2010/main" val="1716916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vs prediction </a:t>
            </a:r>
            <a:endParaRPr lang="en-US" dirty="0"/>
          </a:p>
        </p:txBody>
      </p:sp>
      <p:sp>
        <p:nvSpPr>
          <p:cNvPr id="3" name="Content Placeholder 2"/>
          <p:cNvSpPr>
            <a:spLocks noGrp="1"/>
          </p:cNvSpPr>
          <p:nvPr>
            <p:ph idx="1"/>
          </p:nvPr>
        </p:nvSpPr>
        <p:spPr/>
        <p:txBody>
          <a:bodyPr/>
          <a:lstStyle/>
          <a:p>
            <a:r>
              <a:rPr lang="en-US" dirty="0" smtClean="0"/>
              <a:t>Fill from statistics fellowship</a:t>
            </a:r>
            <a:endParaRPr lang="en-US" dirty="0"/>
          </a:p>
        </p:txBody>
      </p:sp>
    </p:spTree>
    <p:extLst>
      <p:ext uri="{BB962C8B-B14F-4D97-AF65-F5344CB8AC3E}">
        <p14:creationId xmlns:p14="http://schemas.microsoft.com/office/powerpoint/2010/main" val="29957729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Missing Data and Outliers</a:t>
            </a:r>
            <a:br>
              <a:rPr lang="en-US" dirty="0">
                <a:effectLst/>
              </a:rPr>
            </a:br>
            <a:r>
              <a:rPr lang="en-US" dirty="0"/>
              <a:t/>
            </a:r>
            <a:br>
              <a:rPr lang="en-US" dirty="0"/>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216580" y="3648806"/>
            <a:ext cx="4467849" cy="809738"/>
          </a:xfrm>
          <a:prstGeom prst="rect">
            <a:avLst/>
          </a:prstGeom>
        </p:spPr>
      </p:pic>
      <p:pic>
        <p:nvPicPr>
          <p:cNvPr id="5" name="Picture 4"/>
          <p:cNvPicPr>
            <a:picLocks noChangeAspect="1"/>
          </p:cNvPicPr>
          <p:nvPr/>
        </p:nvPicPr>
        <p:blipFill>
          <a:blip r:embed="rId3"/>
          <a:stretch>
            <a:fillRect/>
          </a:stretch>
        </p:blipFill>
        <p:spPr>
          <a:xfrm>
            <a:off x="504395" y="1761780"/>
            <a:ext cx="6154009" cy="3277057"/>
          </a:xfrm>
          <a:prstGeom prst="rect">
            <a:avLst/>
          </a:prstGeom>
        </p:spPr>
      </p:pic>
    </p:spTree>
    <p:extLst>
      <p:ext uri="{BB962C8B-B14F-4D97-AF65-F5344CB8AC3E}">
        <p14:creationId xmlns:p14="http://schemas.microsoft.com/office/powerpoint/2010/main" val="17911840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Exploratory Data Analysis</a:t>
            </a:r>
            <a:br>
              <a:rPr lang="en-US" dirty="0">
                <a:effectLst/>
              </a:rPr>
            </a:br>
            <a:r>
              <a:rPr lang="en-US" dirty="0"/>
              <a:t/>
            </a:r>
            <a:br>
              <a:rPr lang="en-US" dirty="0"/>
            </a:b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570007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Single Variable Plots</a:t>
            </a:r>
            <a:br>
              <a:rPr lang="en-US" dirty="0">
                <a:effectLst/>
              </a:rPr>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80949" y="2380991"/>
            <a:ext cx="5613463" cy="1848108"/>
          </a:xfrm>
          <a:prstGeom prst="rect">
            <a:avLst/>
          </a:prstGeom>
        </p:spPr>
      </p:pic>
      <p:pic>
        <p:nvPicPr>
          <p:cNvPr id="5" name="Picture 4"/>
          <p:cNvPicPr>
            <a:picLocks noChangeAspect="1"/>
          </p:cNvPicPr>
          <p:nvPr/>
        </p:nvPicPr>
        <p:blipFill>
          <a:blip r:embed="rId4"/>
          <a:stretch>
            <a:fillRect/>
          </a:stretch>
        </p:blipFill>
        <p:spPr>
          <a:xfrm>
            <a:off x="6708031" y="1562100"/>
            <a:ext cx="5115639" cy="4725059"/>
          </a:xfrm>
          <a:prstGeom prst="rect">
            <a:avLst/>
          </a:prstGeom>
        </p:spPr>
      </p:pic>
    </p:spTree>
    <p:extLst>
      <p:ext uri="{BB962C8B-B14F-4D97-AF65-F5344CB8AC3E}">
        <p14:creationId xmlns:p14="http://schemas.microsoft.com/office/powerpoint/2010/main" val="38309973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07643" y="1094658"/>
            <a:ext cx="7973538" cy="5020376"/>
          </a:xfrm>
          <a:prstGeom prst="rect">
            <a:avLst/>
          </a:prstGeom>
        </p:spPr>
      </p:pic>
    </p:spTree>
    <p:extLst>
      <p:ext uri="{BB962C8B-B14F-4D97-AF65-F5344CB8AC3E}">
        <p14:creationId xmlns:p14="http://schemas.microsoft.com/office/powerpoint/2010/main" val="2796662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Relationships between variables</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0" y="2514600"/>
            <a:ext cx="5887272" cy="3743847"/>
          </a:xfrm>
          <a:prstGeom prst="rect">
            <a:avLst/>
          </a:prstGeom>
        </p:spPr>
      </p:pic>
      <p:pic>
        <p:nvPicPr>
          <p:cNvPr id="6" name="Picture 5"/>
          <p:cNvPicPr>
            <a:picLocks noChangeAspect="1"/>
          </p:cNvPicPr>
          <p:nvPr/>
        </p:nvPicPr>
        <p:blipFill>
          <a:blip r:embed="rId4"/>
          <a:stretch>
            <a:fillRect/>
          </a:stretch>
        </p:blipFill>
        <p:spPr>
          <a:xfrm>
            <a:off x="6276149" y="1909438"/>
            <a:ext cx="5915851" cy="4639322"/>
          </a:xfrm>
          <a:prstGeom prst="rect">
            <a:avLst/>
          </a:prstGeom>
        </p:spPr>
      </p:pic>
    </p:spTree>
    <p:extLst>
      <p:ext uri="{BB962C8B-B14F-4D97-AF65-F5344CB8AC3E}">
        <p14:creationId xmlns:p14="http://schemas.microsoft.com/office/powerpoint/2010/main" val="9428125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495312" y="1347497"/>
            <a:ext cx="5201376" cy="4163006"/>
          </a:xfrm>
          <a:prstGeom prst="rect">
            <a:avLst/>
          </a:prstGeom>
        </p:spPr>
      </p:pic>
    </p:spTree>
    <p:extLst>
      <p:ext uri="{BB962C8B-B14F-4D97-AF65-F5344CB8AC3E}">
        <p14:creationId xmlns:p14="http://schemas.microsoft.com/office/powerpoint/2010/main" val="264801353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6617939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151677" y="1923968"/>
            <a:ext cx="5220429" cy="590632"/>
          </a:xfrm>
          <a:prstGeom prst="rect">
            <a:avLst/>
          </a:prstGeom>
        </p:spPr>
      </p:pic>
      <p:pic>
        <p:nvPicPr>
          <p:cNvPr id="5" name="Picture 4"/>
          <p:cNvPicPr>
            <a:picLocks noChangeAspect="1"/>
          </p:cNvPicPr>
          <p:nvPr/>
        </p:nvPicPr>
        <p:blipFill>
          <a:blip r:embed="rId4"/>
          <a:stretch>
            <a:fillRect/>
          </a:stretch>
        </p:blipFill>
        <p:spPr>
          <a:xfrm>
            <a:off x="1566230" y="2952683"/>
            <a:ext cx="9059539" cy="952633"/>
          </a:xfrm>
          <a:prstGeom prst="rect">
            <a:avLst/>
          </a:prstGeom>
        </p:spPr>
      </p:pic>
    </p:spTree>
    <p:extLst>
      <p:ext uri="{BB962C8B-B14F-4D97-AF65-F5344CB8AC3E}">
        <p14:creationId xmlns:p14="http://schemas.microsoft.com/office/powerpoint/2010/main" val="20428015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275942" y="885470"/>
            <a:ext cx="7640116" cy="5087060"/>
          </a:xfrm>
          <a:prstGeom prst="rect">
            <a:avLst/>
          </a:prstGeom>
        </p:spPr>
      </p:pic>
    </p:spTree>
    <p:extLst>
      <p:ext uri="{BB962C8B-B14F-4D97-AF65-F5344CB8AC3E}">
        <p14:creationId xmlns:p14="http://schemas.microsoft.com/office/powerpoint/2010/main" val="7527307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Pairs plot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057308" y="1199416"/>
            <a:ext cx="5134692" cy="5268060"/>
          </a:xfrm>
          <a:prstGeom prst="rect">
            <a:avLst/>
          </a:prstGeom>
        </p:spPr>
      </p:pic>
      <p:pic>
        <p:nvPicPr>
          <p:cNvPr id="5" name="Picture 4"/>
          <p:cNvPicPr>
            <a:picLocks noChangeAspect="1"/>
          </p:cNvPicPr>
          <p:nvPr/>
        </p:nvPicPr>
        <p:blipFill>
          <a:blip r:embed="rId4"/>
          <a:stretch>
            <a:fillRect/>
          </a:stretch>
        </p:blipFill>
        <p:spPr>
          <a:xfrm>
            <a:off x="579888" y="1842443"/>
            <a:ext cx="5792008" cy="3982006"/>
          </a:xfrm>
          <a:prstGeom prst="rect">
            <a:avLst/>
          </a:prstGeom>
        </p:spPr>
      </p:pic>
      <p:pic>
        <p:nvPicPr>
          <p:cNvPr id="6" name="Picture 5"/>
          <p:cNvPicPr>
            <a:picLocks noChangeAspect="1"/>
          </p:cNvPicPr>
          <p:nvPr/>
        </p:nvPicPr>
        <p:blipFill>
          <a:blip r:embed="rId5"/>
          <a:stretch>
            <a:fillRect/>
          </a:stretch>
        </p:blipFill>
        <p:spPr>
          <a:xfrm>
            <a:off x="6371896" y="261612"/>
            <a:ext cx="5877745" cy="4658375"/>
          </a:xfrm>
          <a:prstGeom prst="rect">
            <a:avLst/>
          </a:prstGeom>
        </p:spPr>
      </p:pic>
    </p:spTree>
    <p:extLst>
      <p:ext uri="{BB962C8B-B14F-4D97-AF65-F5344CB8AC3E}">
        <p14:creationId xmlns:p14="http://schemas.microsoft.com/office/powerpoint/2010/main" val="6506470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64748" y="3095249"/>
            <a:ext cx="8259328" cy="2695951"/>
          </a:xfrm>
          <a:prstGeom prst="rect">
            <a:avLst/>
          </a:prstGeom>
        </p:spPr>
      </p:pic>
    </p:spTree>
    <p:extLst>
      <p:ext uri="{BB962C8B-B14F-4D97-AF65-F5344CB8AC3E}">
        <p14:creationId xmlns:p14="http://schemas.microsoft.com/office/powerpoint/2010/main" val="3390900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linear relationship</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32952" y="2666999"/>
            <a:ext cx="6846969" cy="3394023"/>
          </a:xfrm>
          <a:prstGeom prst="rect">
            <a:avLst/>
          </a:prstGeom>
        </p:spPr>
      </p:pic>
    </p:spTree>
    <p:extLst>
      <p:ext uri="{BB962C8B-B14F-4D97-AF65-F5344CB8AC3E}">
        <p14:creationId xmlns:p14="http://schemas.microsoft.com/office/powerpoint/2010/main" val="183556434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Faster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660170" y="2877876"/>
            <a:ext cx="6868484" cy="1981477"/>
          </a:xfrm>
          <a:prstGeom prst="rect">
            <a:avLst/>
          </a:prstGeom>
        </p:spPr>
      </p:pic>
    </p:spTree>
    <p:extLst>
      <p:ext uri="{BB962C8B-B14F-4D97-AF65-F5344CB8AC3E}">
        <p14:creationId xmlns:p14="http://schemas.microsoft.com/office/powerpoint/2010/main" val="146608319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41412" y="1699084"/>
            <a:ext cx="3242005" cy="586915"/>
          </a:xfrm>
          <a:prstGeom prst="rect">
            <a:avLst/>
          </a:prstGeom>
        </p:spPr>
      </p:pic>
      <p:pic>
        <p:nvPicPr>
          <p:cNvPr id="5" name="Picture 4"/>
          <p:cNvPicPr>
            <a:picLocks noChangeAspect="1"/>
          </p:cNvPicPr>
          <p:nvPr/>
        </p:nvPicPr>
        <p:blipFill>
          <a:blip r:embed="rId3"/>
          <a:stretch>
            <a:fillRect/>
          </a:stretch>
        </p:blipFill>
        <p:spPr>
          <a:xfrm>
            <a:off x="6235089" y="2514600"/>
            <a:ext cx="3943900" cy="304843"/>
          </a:xfrm>
          <a:prstGeom prst="rect">
            <a:avLst/>
          </a:prstGeom>
        </p:spPr>
      </p:pic>
      <p:pic>
        <p:nvPicPr>
          <p:cNvPr id="6" name="Picture 5"/>
          <p:cNvPicPr>
            <a:picLocks noChangeAspect="1"/>
          </p:cNvPicPr>
          <p:nvPr/>
        </p:nvPicPr>
        <p:blipFill>
          <a:blip r:embed="rId4"/>
          <a:stretch>
            <a:fillRect/>
          </a:stretch>
        </p:blipFill>
        <p:spPr>
          <a:xfrm>
            <a:off x="1979580" y="3776847"/>
            <a:ext cx="7459116" cy="2610214"/>
          </a:xfrm>
          <a:prstGeom prst="rect">
            <a:avLst/>
          </a:prstGeom>
        </p:spPr>
      </p:pic>
    </p:spTree>
    <p:extLst>
      <p:ext uri="{BB962C8B-B14F-4D97-AF65-F5344CB8AC3E}">
        <p14:creationId xmlns:p14="http://schemas.microsoft.com/office/powerpoint/2010/main" val="219551258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2977" y="1565031"/>
            <a:ext cx="8330662" cy="4226169"/>
          </a:xfrm>
        </p:spPr>
      </p:pic>
    </p:spTree>
    <p:extLst>
      <p:ext uri="{BB962C8B-B14F-4D97-AF65-F5344CB8AC3E}">
        <p14:creationId xmlns:p14="http://schemas.microsoft.com/office/powerpoint/2010/main" val="34992428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34962" y="938083"/>
            <a:ext cx="1486107" cy="619211"/>
          </a:xfrm>
          <a:prstGeom prst="rect">
            <a:avLst/>
          </a:prstGeom>
        </p:spPr>
      </p:pic>
      <p:pic>
        <p:nvPicPr>
          <p:cNvPr id="5" name="Picture 4"/>
          <p:cNvPicPr>
            <a:picLocks noChangeAspect="1"/>
          </p:cNvPicPr>
          <p:nvPr/>
        </p:nvPicPr>
        <p:blipFill>
          <a:blip r:embed="rId3"/>
          <a:stretch>
            <a:fillRect/>
          </a:stretch>
        </p:blipFill>
        <p:spPr>
          <a:xfrm>
            <a:off x="2349607" y="2767120"/>
            <a:ext cx="7211431" cy="2191056"/>
          </a:xfrm>
          <a:prstGeom prst="rect">
            <a:avLst/>
          </a:prstGeom>
        </p:spPr>
      </p:pic>
    </p:spTree>
    <p:extLst>
      <p:ext uri="{BB962C8B-B14F-4D97-AF65-F5344CB8AC3E}">
        <p14:creationId xmlns:p14="http://schemas.microsoft.com/office/powerpoint/2010/main" val="287529159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4780" y="1318846"/>
            <a:ext cx="7375871" cy="4472354"/>
          </a:xfrm>
        </p:spPr>
      </p:pic>
    </p:spTree>
    <p:extLst>
      <p:ext uri="{BB962C8B-B14F-4D97-AF65-F5344CB8AC3E}">
        <p14:creationId xmlns:p14="http://schemas.microsoft.com/office/powerpoint/2010/main" val="16975954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239615" y="1019908"/>
            <a:ext cx="2786998" cy="1055077"/>
          </a:xfrm>
          <a:prstGeom prst="rect">
            <a:avLst/>
          </a:prstGeom>
        </p:spPr>
      </p:pic>
      <p:pic>
        <p:nvPicPr>
          <p:cNvPr id="5" name="Picture 4"/>
          <p:cNvPicPr>
            <a:picLocks noChangeAspect="1"/>
          </p:cNvPicPr>
          <p:nvPr/>
        </p:nvPicPr>
        <p:blipFill>
          <a:blip r:embed="rId3"/>
          <a:stretch>
            <a:fillRect/>
          </a:stretch>
        </p:blipFill>
        <p:spPr>
          <a:xfrm>
            <a:off x="7222788" y="2852762"/>
            <a:ext cx="1333686" cy="466790"/>
          </a:xfrm>
          <a:prstGeom prst="rect">
            <a:avLst/>
          </a:prstGeom>
        </p:spPr>
      </p:pic>
      <p:pic>
        <p:nvPicPr>
          <p:cNvPr id="6" name="Picture 5"/>
          <p:cNvPicPr>
            <a:picLocks noChangeAspect="1"/>
          </p:cNvPicPr>
          <p:nvPr/>
        </p:nvPicPr>
        <p:blipFill>
          <a:blip r:embed="rId4"/>
          <a:stretch>
            <a:fillRect/>
          </a:stretch>
        </p:blipFill>
        <p:spPr>
          <a:xfrm>
            <a:off x="2800990" y="2900394"/>
            <a:ext cx="1314633" cy="371527"/>
          </a:xfrm>
          <a:prstGeom prst="rect">
            <a:avLst/>
          </a:prstGeom>
        </p:spPr>
      </p:pic>
      <p:pic>
        <p:nvPicPr>
          <p:cNvPr id="7" name="Picture 6"/>
          <p:cNvPicPr>
            <a:picLocks noChangeAspect="1"/>
          </p:cNvPicPr>
          <p:nvPr/>
        </p:nvPicPr>
        <p:blipFill>
          <a:blip r:embed="rId5"/>
          <a:stretch>
            <a:fillRect/>
          </a:stretch>
        </p:blipFill>
        <p:spPr>
          <a:xfrm>
            <a:off x="2455354" y="4229099"/>
            <a:ext cx="7278116" cy="1343212"/>
          </a:xfrm>
          <a:prstGeom prst="rect">
            <a:avLst/>
          </a:prstGeom>
        </p:spPr>
      </p:pic>
    </p:spTree>
    <p:extLst>
      <p:ext uri="{BB962C8B-B14F-4D97-AF65-F5344CB8AC3E}">
        <p14:creationId xmlns:p14="http://schemas.microsoft.com/office/powerpoint/2010/main" val="392657960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0810" y="738553"/>
            <a:ext cx="9318626" cy="5240215"/>
          </a:xfrm>
        </p:spPr>
      </p:pic>
    </p:spTree>
    <p:extLst>
      <p:ext uri="{BB962C8B-B14F-4D97-AF65-F5344CB8AC3E}">
        <p14:creationId xmlns:p14="http://schemas.microsoft.com/office/powerpoint/2010/main" val="375721517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64490" y="2350588"/>
            <a:ext cx="5963482" cy="4448796"/>
          </a:xfrm>
          <a:prstGeom prst="rect">
            <a:avLst/>
          </a:prstGeom>
        </p:spPr>
      </p:pic>
    </p:spTree>
    <p:extLst>
      <p:ext uri="{BB962C8B-B14F-4D97-AF65-F5344CB8AC3E}">
        <p14:creationId xmlns:p14="http://schemas.microsoft.com/office/powerpoint/2010/main" val="79801121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Feature Selection</a:t>
            </a:r>
            <a:br>
              <a:rPr lang="en-US" dirty="0">
                <a:effectLst/>
              </a:rPr>
            </a:br>
            <a:r>
              <a:rPr lang="en-US" dirty="0"/>
              <a:t/>
            </a:r>
            <a:br>
              <a:rPr lang="en-US" dirty="0"/>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771575" y="1252233"/>
            <a:ext cx="4648849" cy="4353533"/>
          </a:xfrm>
          <a:prstGeom prst="rect">
            <a:avLst/>
          </a:prstGeom>
        </p:spPr>
      </p:pic>
    </p:spTree>
    <p:extLst>
      <p:ext uri="{BB962C8B-B14F-4D97-AF65-F5344CB8AC3E}">
        <p14:creationId xmlns:p14="http://schemas.microsoft.com/office/powerpoint/2010/main" val="13301871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40932" y="2766807"/>
            <a:ext cx="8306959" cy="2924583"/>
          </a:xfrm>
          <a:prstGeom prst="rect">
            <a:avLst/>
          </a:prstGeom>
        </p:spPr>
      </p:pic>
    </p:spTree>
    <p:extLst>
      <p:ext uri="{BB962C8B-B14F-4D97-AF65-F5344CB8AC3E}">
        <p14:creationId xmlns:p14="http://schemas.microsoft.com/office/powerpoint/2010/main" val="32604449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Establishing a Baseline</a:t>
            </a:r>
            <a:br>
              <a:rPr lang="en-US" dirty="0">
                <a:effectLst/>
              </a:rPr>
            </a:br>
            <a:r>
              <a:rPr lang="en-US" dirty="0"/>
              <a:t/>
            </a:r>
            <a:br>
              <a:rPr lang="en-US" dirty="0"/>
            </a:br>
            <a:endParaRPr lang="en-US" dirty="0"/>
          </a:p>
        </p:txBody>
      </p:sp>
      <p:sp>
        <p:nvSpPr>
          <p:cNvPr id="3" name="Content Placeholder 2"/>
          <p:cNvSpPr>
            <a:spLocks noGrp="1"/>
          </p:cNvSpPr>
          <p:nvPr>
            <p:ph idx="1"/>
          </p:nvPr>
        </p:nvSpPr>
        <p:spPr/>
        <p:txBody>
          <a:bodyPr/>
          <a:lstStyle/>
          <a:p>
            <a:r>
              <a:rPr lang="en-US" dirty="0">
                <a:effectLst/>
              </a:rPr>
              <a:t> </a:t>
            </a:r>
            <a:r>
              <a:rPr lang="en-US" b="1" u="sng" dirty="0">
                <a:effectLst/>
                <a:hlinkClick r:id="rId3"/>
              </a:rPr>
              <a:t>mean absolute </a:t>
            </a:r>
            <a:r>
              <a:rPr lang="en-US" b="1" u="sng" dirty="0" smtClean="0">
                <a:effectLst/>
                <a:hlinkClick r:id="rId3"/>
              </a:rPr>
              <a:t>error</a:t>
            </a:r>
            <a:endParaRPr lang="en-US" b="1" u="sng" dirty="0" smtClean="0">
              <a:effectLst/>
            </a:endParaRPr>
          </a:p>
          <a:p>
            <a:endParaRPr lang="en-US" b="1" u="sng" dirty="0">
              <a:effectLst/>
            </a:endParaRPr>
          </a:p>
          <a:p>
            <a:r>
              <a:rPr lang="en-US" u="sng" dirty="0">
                <a:effectLst/>
                <a:hlinkClick r:id="rId4"/>
              </a:rPr>
              <a:t>Andrew Ng’s advice</a:t>
            </a:r>
            <a:r>
              <a:rPr lang="en-US" dirty="0">
                <a:effectLst/>
              </a:rPr>
              <a:t> to pick a single metric and then stick to it when evaluating models. The mean absolute error is easy to calculate and is interpretable.</a:t>
            </a:r>
            <a:endParaRPr lang="en-US" dirty="0"/>
          </a:p>
        </p:txBody>
      </p:sp>
    </p:spTree>
    <p:extLst>
      <p:ext uri="{BB962C8B-B14F-4D97-AF65-F5344CB8AC3E}">
        <p14:creationId xmlns:p14="http://schemas.microsoft.com/office/powerpoint/2010/main" val="10792329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Splitting </a:t>
            </a:r>
            <a:endParaRPr lang="en-US" dirty="0"/>
          </a:p>
        </p:txBody>
      </p:sp>
      <p:sp>
        <p:nvSpPr>
          <p:cNvPr id="3" name="Content Placeholder 2"/>
          <p:cNvSpPr>
            <a:spLocks noGrp="1"/>
          </p:cNvSpPr>
          <p:nvPr>
            <p:ph idx="1"/>
          </p:nvPr>
        </p:nvSpPr>
        <p:spPr/>
        <p:txBody>
          <a:bodyPr/>
          <a:lstStyle/>
          <a:p>
            <a:r>
              <a:rPr lang="en-US" dirty="0" smtClean="0"/>
              <a:t>Cassie </a:t>
            </a:r>
            <a:endParaRPr lang="en-US" dirty="0"/>
          </a:p>
        </p:txBody>
      </p:sp>
    </p:spTree>
    <p:extLst>
      <p:ext uri="{BB962C8B-B14F-4D97-AF65-F5344CB8AC3E}">
        <p14:creationId xmlns:p14="http://schemas.microsoft.com/office/powerpoint/2010/main" val="313237036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vs stats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77530" y="2666999"/>
            <a:ext cx="5966658" cy="1190686"/>
          </a:xfrm>
          <a:prstGeom prst="rect">
            <a:avLst/>
          </a:prstGeom>
        </p:spPr>
      </p:pic>
    </p:spTree>
    <p:extLst>
      <p:ext uri="{BB962C8B-B14F-4D97-AF65-F5344CB8AC3E}">
        <p14:creationId xmlns:p14="http://schemas.microsoft.com/office/powerpoint/2010/main" val="181448545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 repo BMT </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7505417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135920" y="2455710"/>
            <a:ext cx="5287113" cy="1514686"/>
          </a:xfrm>
          <a:prstGeom prst="rect">
            <a:avLst/>
          </a:prstGeom>
        </p:spPr>
      </p:pic>
      <p:pic>
        <p:nvPicPr>
          <p:cNvPr id="5" name="Picture 4"/>
          <p:cNvPicPr>
            <a:picLocks noChangeAspect="1"/>
          </p:cNvPicPr>
          <p:nvPr/>
        </p:nvPicPr>
        <p:blipFill>
          <a:blip r:embed="rId4"/>
          <a:stretch>
            <a:fillRect/>
          </a:stretch>
        </p:blipFill>
        <p:spPr>
          <a:xfrm>
            <a:off x="3452443" y="4976773"/>
            <a:ext cx="4220164" cy="562053"/>
          </a:xfrm>
          <a:prstGeom prst="rect">
            <a:avLst/>
          </a:prstGeom>
        </p:spPr>
      </p:pic>
    </p:spTree>
    <p:extLst>
      <p:ext uri="{BB962C8B-B14F-4D97-AF65-F5344CB8AC3E}">
        <p14:creationId xmlns:p14="http://schemas.microsoft.com/office/powerpoint/2010/main" val="84476479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choose?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64267" y="2666999"/>
            <a:ext cx="6773220" cy="3496163"/>
          </a:xfrm>
          <a:prstGeom prst="rect">
            <a:avLst/>
          </a:prstGeom>
        </p:spPr>
      </p:pic>
    </p:spTree>
    <p:extLst>
      <p:ext uri="{BB962C8B-B14F-4D97-AF65-F5344CB8AC3E}">
        <p14:creationId xmlns:p14="http://schemas.microsoft.com/office/powerpoint/2010/main" val="61595812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Imputing Missing Values</a:t>
            </a:r>
            <a:br>
              <a:rPr lang="en-US" dirty="0">
                <a:effectLst/>
              </a:rPr>
            </a:br>
            <a:r>
              <a:rPr lang="en-US" dirty="0"/>
              <a:t/>
            </a:r>
            <a:br>
              <a:rPr lang="en-US" dirty="0"/>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41413" y="2093486"/>
            <a:ext cx="8391100" cy="4025959"/>
          </a:xfrm>
          <a:prstGeom prst="rect">
            <a:avLst/>
          </a:prstGeom>
        </p:spPr>
      </p:pic>
    </p:spTree>
    <p:extLst>
      <p:ext uri="{BB962C8B-B14F-4D97-AF65-F5344CB8AC3E}">
        <p14:creationId xmlns:p14="http://schemas.microsoft.com/office/powerpoint/2010/main" val="98373498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Feature Scaling</a:t>
            </a:r>
            <a:br>
              <a:rPr lang="en-US" dirty="0">
                <a:effectLst/>
              </a:rPr>
            </a:b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Normalization </a:t>
            </a:r>
          </a:p>
          <a:p>
            <a:r>
              <a:rPr lang="en-US" dirty="0" smtClean="0"/>
              <a:t>Standardization </a:t>
            </a:r>
            <a:endParaRPr lang="en-US" dirty="0"/>
          </a:p>
        </p:txBody>
      </p:sp>
      <p:pic>
        <p:nvPicPr>
          <p:cNvPr id="4" name="Picture 3"/>
          <p:cNvPicPr>
            <a:picLocks noChangeAspect="1"/>
          </p:cNvPicPr>
          <p:nvPr/>
        </p:nvPicPr>
        <p:blipFill>
          <a:blip r:embed="rId3"/>
          <a:stretch>
            <a:fillRect/>
          </a:stretch>
        </p:blipFill>
        <p:spPr>
          <a:xfrm>
            <a:off x="4472910" y="1828800"/>
            <a:ext cx="6086605" cy="2810171"/>
          </a:xfrm>
          <a:prstGeom prst="rect">
            <a:avLst/>
          </a:prstGeom>
        </p:spPr>
      </p:pic>
    </p:spTree>
    <p:extLst>
      <p:ext uri="{BB962C8B-B14F-4D97-AF65-F5344CB8AC3E}">
        <p14:creationId xmlns:p14="http://schemas.microsoft.com/office/powerpoint/2010/main" val="12166537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Implementing Machine Learning Models in </a:t>
            </a:r>
            <a:r>
              <a:rPr lang="en-US" dirty="0" err="1">
                <a:effectLst/>
              </a:rPr>
              <a:t>Scikit</a:t>
            </a:r>
            <a:r>
              <a:rPr lang="en-US" dirty="0">
                <a:effectLst/>
              </a:rPr>
              <a:t>-Learn</a:t>
            </a:r>
            <a:br>
              <a:rPr lang="en-US" dirty="0">
                <a:effectLst/>
              </a:rPr>
            </a:br>
            <a:r>
              <a:rPr lang="en-US" dirty="0"/>
              <a:t/>
            </a:r>
            <a:br>
              <a:rPr lang="en-US" dirty="0"/>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40061" y="2403230"/>
            <a:ext cx="7173326" cy="3829584"/>
          </a:xfrm>
          <a:prstGeom prst="rect">
            <a:avLst/>
          </a:prstGeom>
        </p:spPr>
      </p:pic>
    </p:spTree>
    <p:extLst>
      <p:ext uri="{BB962C8B-B14F-4D97-AF65-F5344CB8AC3E}">
        <p14:creationId xmlns:p14="http://schemas.microsoft.com/office/powerpoint/2010/main" val="394317501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33153" y="1128391"/>
            <a:ext cx="7125694" cy="4601217"/>
          </a:xfrm>
          <a:prstGeom prst="rect">
            <a:avLst/>
          </a:prstGeom>
        </p:spPr>
      </p:pic>
    </p:spTree>
    <p:extLst>
      <p:ext uri="{BB962C8B-B14F-4D97-AF65-F5344CB8AC3E}">
        <p14:creationId xmlns:p14="http://schemas.microsoft.com/office/powerpoint/2010/main" val="22053290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Regression??</a:t>
            </a:r>
            <a:r>
              <a:rPr lang="en-US" dirty="0">
                <a:effectLst/>
              </a:rPr>
              <a:t/>
            </a:r>
            <a:br>
              <a:rPr lang="en-US" dirty="0">
                <a:effectLst/>
              </a:rPr>
            </a:br>
            <a:endParaRPr lang="en-US" dirty="0"/>
          </a:p>
        </p:txBody>
      </p:sp>
      <p:sp>
        <p:nvSpPr>
          <p:cNvPr id="3" name="Content Placeholder 2"/>
          <p:cNvSpPr>
            <a:spLocks noGrp="1"/>
          </p:cNvSpPr>
          <p:nvPr>
            <p:ph idx="1"/>
          </p:nvPr>
        </p:nvSpPr>
        <p:spPr/>
        <p:txBody>
          <a:bodyPr/>
          <a:lstStyle/>
          <a:p>
            <a:r>
              <a:rPr lang="en-US" dirty="0">
                <a:solidFill>
                  <a:schemeClr val="tx1"/>
                </a:solidFill>
                <a:effectLst/>
              </a:rPr>
              <a:t>“our team used </a:t>
            </a:r>
            <a:r>
              <a:rPr lang="en-US" i="1" dirty="0">
                <a:solidFill>
                  <a:schemeClr val="tx1"/>
                </a:solidFill>
                <a:effectLst/>
              </a:rPr>
              <a:t>logistic regression</a:t>
            </a:r>
            <a:r>
              <a:rPr lang="en-US" dirty="0">
                <a:solidFill>
                  <a:schemeClr val="tx1"/>
                </a:solidFill>
                <a:effectLst/>
              </a:rPr>
              <a:t> to perform </a:t>
            </a:r>
            <a:r>
              <a:rPr lang="en-US" i="1" dirty="0">
                <a:solidFill>
                  <a:schemeClr val="tx1"/>
                </a:solidFill>
                <a:effectLst/>
              </a:rPr>
              <a:t>classification</a:t>
            </a:r>
            <a:r>
              <a:rPr lang="en-US" dirty="0">
                <a:solidFill>
                  <a:schemeClr val="tx1"/>
                </a:solidFill>
                <a:effectLst/>
              </a:rPr>
              <a:t>.</a:t>
            </a:r>
            <a:endParaRPr lang="en-US" dirty="0"/>
          </a:p>
        </p:txBody>
      </p:sp>
    </p:spTree>
    <p:extLst>
      <p:ext uri="{BB962C8B-B14F-4D97-AF65-F5344CB8AC3E}">
        <p14:creationId xmlns:p14="http://schemas.microsoft.com/office/powerpoint/2010/main" val="39699641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validation </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322055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 </a:t>
            </a:r>
            <a:r>
              <a:rPr lang="en-US" u="sng" dirty="0">
                <a:effectLst/>
                <a:hlinkClick r:id="rId3"/>
              </a:rPr>
              <a:t>Gradient Boosted Methods</a:t>
            </a:r>
            <a:r>
              <a:rPr lang="en-US" dirty="0">
                <a:effectLst/>
              </a:rPr>
              <a:t/>
            </a:r>
            <a:br>
              <a:rPr lang="en-US" dirty="0">
                <a:effectLst/>
              </a:rPr>
            </a:b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725506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6920</TotalTime>
  <Words>1324</Words>
  <Application>Microsoft Office PowerPoint</Application>
  <PresentationFormat>Widescreen</PresentationFormat>
  <Paragraphs>272</Paragraphs>
  <Slides>91</Slides>
  <Notes>47</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91</vt:i4>
      </vt:variant>
    </vt:vector>
  </HeadingPairs>
  <TitlesOfParts>
    <vt:vector size="96" baseType="lpstr">
      <vt:lpstr>Arial</vt:lpstr>
      <vt:lpstr>Calibri</vt:lpstr>
      <vt:lpstr>Century Gothic</vt:lpstr>
      <vt:lpstr>Tahoma</vt:lpstr>
      <vt:lpstr>Mesh</vt:lpstr>
      <vt:lpstr>PowerPoint Presentation</vt:lpstr>
      <vt:lpstr>To do  </vt:lpstr>
      <vt:lpstr>Agenda </vt:lpstr>
      <vt:lpstr>Stanford teasers </vt:lpstr>
      <vt:lpstr>What is the purpose ? </vt:lpstr>
      <vt:lpstr>Classification vs prediction </vt:lpstr>
      <vt:lpstr>classification</vt:lpstr>
      <vt:lpstr>prediction</vt:lpstr>
      <vt:lpstr>Regression?? </vt:lpstr>
      <vt:lpstr>PowerPoint Presentation</vt:lpstr>
      <vt:lpstr>Statistics vs machine learning</vt:lpstr>
      <vt:lpstr>Statistics </vt:lpstr>
      <vt:lpstr>Default action </vt:lpstr>
      <vt:lpstr>PowerPoint Presentation</vt:lpstr>
      <vt:lpstr>PowerPoint Presentation</vt:lpstr>
      <vt:lpstr>Default action</vt:lpstr>
      <vt:lpstr>Alternative action</vt:lpstr>
      <vt:lpstr>PowerPoint Presentation</vt:lpstr>
      <vt:lpstr>Collect data</vt:lpstr>
      <vt:lpstr>Statistics </vt:lpstr>
      <vt:lpstr>What did we learn?</vt:lpstr>
      <vt:lpstr>What did we learn?</vt:lpstr>
      <vt:lpstr>PowerPoint Presentation</vt:lpstr>
      <vt:lpstr>bako5ty</vt:lpstr>
      <vt:lpstr>PowerPoint Presentation</vt:lpstr>
      <vt:lpstr>PowerPoint Presentation</vt:lpstr>
      <vt:lpstr>When to change mind?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 I and ii errors</vt:lpstr>
      <vt:lpstr>PowerPoint Presentation</vt:lpstr>
      <vt:lpstr>PowerPoint Presentation</vt:lpstr>
      <vt:lpstr>Analytics </vt:lpstr>
      <vt:lpstr>PowerPoint Presentation</vt:lpstr>
      <vt:lpstr>How to start?</vt:lpstr>
      <vt:lpstr>PowerPoint Presentation</vt:lpstr>
      <vt:lpstr>PowerPoint Presentation</vt:lpstr>
      <vt:lpstr>Project walkthrough</vt:lpstr>
      <vt:lpstr>How to start?</vt:lpstr>
      <vt:lpstr>PowerPoint Presentation</vt:lpstr>
      <vt:lpstr>What we have got?</vt:lpstr>
      <vt:lpstr>Machine learning</vt:lpstr>
      <vt:lpstr>Data analysis </vt:lpstr>
      <vt:lpstr>PowerPoint Presentation</vt:lpstr>
      <vt:lpstr>PowerPoint Presentation</vt:lpstr>
      <vt:lpstr>PowerPoint Presentation</vt:lpstr>
      <vt:lpstr>PowerPoint Presentation</vt:lpstr>
      <vt:lpstr>PowerPoint Presentation</vt:lpstr>
      <vt:lpstr>Cleaning </vt:lpstr>
      <vt:lpstr>PowerPoint Presentation</vt:lpstr>
      <vt:lpstr>PowerPoint Presentation</vt:lpstr>
      <vt:lpstr>Missing Data and Outliers  </vt:lpstr>
      <vt:lpstr>Exploratory Data Analysis  </vt:lpstr>
      <vt:lpstr>Single Variable Plots </vt:lpstr>
      <vt:lpstr>PowerPoint Presentation</vt:lpstr>
      <vt:lpstr>Relationships between variables</vt:lpstr>
      <vt:lpstr>PowerPoint Presentation</vt:lpstr>
      <vt:lpstr>correlation</vt:lpstr>
      <vt:lpstr>PowerPoint Presentation</vt:lpstr>
      <vt:lpstr>PowerPoint Presentation</vt:lpstr>
      <vt:lpstr>Pairs plot</vt:lpstr>
      <vt:lpstr>linear relationship</vt:lpstr>
      <vt:lpstr>Faster ??</vt:lpstr>
      <vt:lpstr>PowerPoint Presentation</vt:lpstr>
      <vt:lpstr>PowerPoint Presentation</vt:lpstr>
      <vt:lpstr>PowerPoint Presentation</vt:lpstr>
      <vt:lpstr>PowerPoint Presentation</vt:lpstr>
      <vt:lpstr>PowerPoint Presentation</vt:lpstr>
      <vt:lpstr>PowerPoint Presentation</vt:lpstr>
      <vt:lpstr>Feature engineering</vt:lpstr>
      <vt:lpstr>Feature Selection  </vt:lpstr>
      <vt:lpstr>Establishing a Baseline  </vt:lpstr>
      <vt:lpstr>Splitting </vt:lpstr>
      <vt:lpstr>ML vs stats </vt:lpstr>
      <vt:lpstr>Stat repo BMT </vt:lpstr>
      <vt:lpstr>PowerPoint Presentation</vt:lpstr>
      <vt:lpstr>How to choose?</vt:lpstr>
      <vt:lpstr>Imputing Missing Values  </vt:lpstr>
      <vt:lpstr>Feature Scaling  </vt:lpstr>
      <vt:lpstr>Implementing Machine Learning Models in Scikit-Learn  </vt:lpstr>
      <vt:lpstr>PowerPoint Presentation</vt:lpstr>
      <vt:lpstr>Cross validation </vt:lpstr>
      <vt:lpstr> Gradient Boosted Methods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santarabantoosoo</dc:creator>
  <cp:lastModifiedBy>santarabantoosoo</cp:lastModifiedBy>
  <cp:revision>250</cp:revision>
  <dcterms:created xsi:type="dcterms:W3CDTF">2021-01-31T18:30:15Z</dcterms:created>
  <dcterms:modified xsi:type="dcterms:W3CDTF">2021-02-16T11:18:36Z</dcterms:modified>
</cp:coreProperties>
</file>